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23"/>
  </p:notesMasterIdLst>
  <p:sldIdLst>
    <p:sldId id="278" r:id="rId5"/>
    <p:sldId id="295" r:id="rId6"/>
    <p:sldId id="297" r:id="rId7"/>
    <p:sldId id="296" r:id="rId8"/>
    <p:sldId id="294" r:id="rId9"/>
    <p:sldId id="279" r:id="rId10"/>
    <p:sldId id="280" r:id="rId11"/>
    <p:sldId id="281" r:id="rId12"/>
    <p:sldId id="284" r:id="rId13"/>
    <p:sldId id="282" r:id="rId14"/>
    <p:sldId id="285" r:id="rId15"/>
    <p:sldId id="287" r:id="rId16"/>
    <p:sldId id="288" r:id="rId17"/>
    <p:sldId id="289" r:id="rId18"/>
    <p:sldId id="290" r:id="rId19"/>
    <p:sldId id="291" r:id="rId20"/>
    <p:sldId id="292" r:id="rId21"/>
    <p:sldId id="293" r:id="rId22"/>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C4E9"/>
    <a:srgbClr val="202C8F"/>
    <a:srgbClr val="FDFBF6"/>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09" autoAdjust="0"/>
  </p:normalViewPr>
  <p:slideViewPr>
    <p:cSldViewPr snapToGrid="0" snapToObjects="1">
      <p:cViewPr varScale="1">
        <p:scale>
          <a:sx n="63" d="100"/>
          <a:sy n="63" d="100"/>
        </p:scale>
        <p:origin x="804" y="56"/>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2996692" y="1211072"/>
            <a:ext cx="6391148" cy="2163064"/>
          </a:xfrm>
        </p:spPr>
        <p:txBody>
          <a:bodyPr/>
          <a:lstStyle/>
          <a:p>
            <a:r>
              <a:rPr lang="en-US" dirty="0"/>
              <a:t>Supply chain sustainability analysis</a:t>
            </a:r>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p:txBody>
          <a:bodyPr/>
          <a:lstStyle/>
          <a:p>
            <a:r>
              <a:rPr lang="en-US" dirty="0"/>
              <a:t>Ian Cedric Io</a:t>
            </a:r>
          </a:p>
          <a:p>
            <a:endParaRPr lang="en-US" dirty="0"/>
          </a:p>
          <a:p>
            <a:r>
              <a:rPr lang="en-US" dirty="0"/>
              <a:t>Created in R &amp; Tableau</a:t>
            </a:r>
          </a:p>
          <a:p>
            <a:endParaRPr lang="en-US" dirty="0"/>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p:txBody>
          <a:bodyPr/>
          <a:lstStyle/>
          <a:p>
            <a:r>
              <a:rPr lang="en-US" dirty="0"/>
              <a:t>BUSINESS OPPORTUNITIES ARE LIKE BUSES. THERE'S ALWAYS ANOTHER ONE COMING.</a:t>
            </a:r>
          </a:p>
        </p:txBody>
      </p:sp>
      <p:sp>
        <p:nvSpPr>
          <p:cNvPr id="6" name="Text Placeholder 5">
            <a:extLst>
              <a:ext uri="{FF2B5EF4-FFF2-40B4-BE49-F238E27FC236}">
                <a16:creationId xmlns:a16="http://schemas.microsoft.com/office/drawing/2014/main" id="{8E016EE4-D06F-BB48-F27D-14F290F0FE86}"/>
              </a:ext>
            </a:extLst>
          </p:cNvPr>
          <p:cNvSpPr>
            <a:spLocks noGrp="1"/>
          </p:cNvSpPr>
          <p:nvPr>
            <p:ph type="body" sz="quarter" idx="15"/>
          </p:nvPr>
        </p:nvSpPr>
        <p:spPr/>
        <p:txBody>
          <a:bodyPr/>
          <a:lstStyle/>
          <a:p>
            <a:r>
              <a:rPr lang="en-US" dirty="0"/>
              <a:t>“</a:t>
            </a:r>
          </a:p>
        </p:txBody>
      </p:sp>
      <p:sp>
        <p:nvSpPr>
          <p:cNvPr id="4" name="Text Placeholder 3">
            <a:extLst>
              <a:ext uri="{FF2B5EF4-FFF2-40B4-BE49-F238E27FC236}">
                <a16:creationId xmlns:a16="http://schemas.microsoft.com/office/drawing/2014/main" id="{D2BBD890-6A99-C160-C084-2916E2310718}"/>
              </a:ext>
            </a:extLst>
          </p:cNvPr>
          <p:cNvSpPr>
            <a:spLocks noGrp="1"/>
          </p:cNvSpPr>
          <p:nvPr>
            <p:ph type="body" sz="quarter" idx="13"/>
          </p:nvPr>
        </p:nvSpPr>
        <p:spPr/>
        <p:txBody>
          <a:bodyPr/>
          <a:lstStyle/>
          <a:p>
            <a:r>
              <a:rPr lang="en-US" dirty="0"/>
              <a:t>Richard Branson</a:t>
            </a:r>
          </a:p>
        </p:txBody>
      </p:sp>
      <p:sp>
        <p:nvSpPr>
          <p:cNvPr id="5" name="Text Placeholder 4">
            <a:extLst>
              <a:ext uri="{FF2B5EF4-FFF2-40B4-BE49-F238E27FC236}">
                <a16:creationId xmlns:a16="http://schemas.microsoft.com/office/drawing/2014/main" id="{EEE736C0-59DE-A4DF-7A05-6F22D48CC0D3}"/>
              </a:ext>
            </a:extLst>
          </p:cNvPr>
          <p:cNvSpPr>
            <a:spLocks noGrp="1"/>
          </p:cNvSpPr>
          <p:nvPr>
            <p:ph type="body" sz="quarter" idx="14"/>
          </p:nvPr>
        </p:nvSpPr>
        <p:spPr/>
        <p:txBody>
          <a:bodyPr/>
          <a:lstStyle/>
          <a:p>
            <a:r>
              <a:rPr lang="en-US" dirty="0"/>
              <a:t>”</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10</a:t>
            </a:fld>
            <a:endParaRPr lang="en-US" dirty="0"/>
          </a:p>
        </p:txBody>
      </p:sp>
    </p:spTree>
    <p:extLst>
      <p:ext uri="{BB962C8B-B14F-4D97-AF65-F5344CB8AC3E}">
        <p14:creationId xmlns:p14="http://schemas.microsoft.com/office/powerpoint/2010/main" val="685681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p:txBody>
          <a:bodyPr/>
          <a:lstStyle/>
          <a:p>
            <a:r>
              <a:rPr lang="en-US" dirty="0"/>
              <a:t>MEET OUR TEAM</a:t>
            </a:r>
          </a:p>
        </p:txBody>
      </p:sp>
      <p:sp>
        <p:nvSpPr>
          <p:cNvPr id="73" name="Footer Placeholder 72">
            <a:extLst>
              <a:ext uri="{FF2B5EF4-FFF2-40B4-BE49-F238E27FC236}">
                <a16:creationId xmlns:a16="http://schemas.microsoft.com/office/drawing/2014/main" id="{253AA363-0A91-5CE9-7764-DD7813D6BF70}"/>
              </a:ext>
            </a:extLst>
          </p:cNvPr>
          <p:cNvSpPr>
            <a:spLocks noGrp="1"/>
          </p:cNvSpPr>
          <p:nvPr>
            <p:ph type="ftr" sz="quarter" idx="11"/>
          </p:nvPr>
        </p:nvSpPr>
        <p:spPr/>
        <p:txBody>
          <a:bodyPr/>
          <a:lstStyle/>
          <a:p>
            <a:r>
              <a:rPr lang="en-US"/>
              <a:t>Presentation title</a:t>
            </a:r>
            <a:endParaRPr lang="en-US" dirty="0"/>
          </a:p>
        </p:txBody>
      </p:sp>
      <p:sp>
        <p:nvSpPr>
          <p:cNvPr id="74" name="Slide Number Placeholder 73">
            <a:extLst>
              <a:ext uri="{FF2B5EF4-FFF2-40B4-BE49-F238E27FC236}">
                <a16:creationId xmlns:a16="http://schemas.microsoft.com/office/drawing/2014/main" id="{B964C6B0-844C-A964-2B74-46CF893E1381}"/>
              </a:ext>
            </a:extLst>
          </p:cNvPr>
          <p:cNvSpPr>
            <a:spLocks noGrp="1"/>
          </p:cNvSpPr>
          <p:nvPr>
            <p:ph type="sldNum" sz="quarter" idx="12"/>
          </p:nvPr>
        </p:nvSpPr>
        <p:spPr/>
        <p:txBody>
          <a:bodyPr/>
          <a:lstStyle/>
          <a:p>
            <a:fld id="{48F63A3B-78C7-47BE-AE5E-E10140E04643}" type="slidenum">
              <a:rPr lang="en-US" smtClean="0"/>
              <a:pPr/>
              <a:t>11</a:t>
            </a:fld>
            <a:endParaRPr lang="en-US" dirty="0"/>
          </a:p>
        </p:txBody>
      </p:sp>
      <p:pic>
        <p:nvPicPr>
          <p:cNvPr id="16" name="Picture Placeholder 15" descr="Team member headshot">
            <a:extLst>
              <a:ext uri="{FF2B5EF4-FFF2-40B4-BE49-F238E27FC236}">
                <a16:creationId xmlns:a16="http://schemas.microsoft.com/office/drawing/2014/main" id="{53DF829E-A1C4-421E-3B50-ABC29F74AD7E}"/>
              </a:ext>
            </a:extLst>
          </p:cNvPr>
          <p:cNvPicPr>
            <a:picLocks noGrp="1" noChangeAspect="1"/>
          </p:cNvPicPr>
          <p:nvPr>
            <p:ph type="pic" sz="quarter" idx="13"/>
          </p:nvPr>
        </p:nvPicPr>
        <p:blipFill rotWithShape="1">
          <a:blip r:embed="rId2"/>
          <a:srcRect/>
          <a:stretch/>
        </p:blipFill>
        <p:spPr/>
      </p:pic>
      <p:sp>
        <p:nvSpPr>
          <p:cNvPr id="2" name="Text Placeholder 1">
            <a:extLst>
              <a:ext uri="{FF2B5EF4-FFF2-40B4-BE49-F238E27FC236}">
                <a16:creationId xmlns:a16="http://schemas.microsoft.com/office/drawing/2014/main" id="{B2AF69D5-AD7B-521D-22B1-50D8A24356AC}"/>
              </a:ext>
            </a:extLst>
          </p:cNvPr>
          <p:cNvSpPr>
            <a:spLocks noGrp="1"/>
          </p:cNvSpPr>
          <p:nvPr>
            <p:ph type="body" sz="quarter" idx="14"/>
          </p:nvPr>
        </p:nvSpPr>
        <p:spPr/>
        <p:txBody>
          <a:bodyPr/>
          <a:lstStyle/>
          <a:p>
            <a:r>
              <a:rPr lang="en-US" dirty="0"/>
              <a:t>TAKUMA HAYASHI</a:t>
            </a:r>
          </a:p>
        </p:txBody>
      </p:sp>
      <p:sp>
        <p:nvSpPr>
          <p:cNvPr id="5" name="Text Placeholder 4">
            <a:extLst>
              <a:ext uri="{FF2B5EF4-FFF2-40B4-BE49-F238E27FC236}">
                <a16:creationId xmlns:a16="http://schemas.microsoft.com/office/drawing/2014/main" id="{91128191-45A5-DEA1-F978-421F83D5E664}"/>
              </a:ext>
            </a:extLst>
          </p:cNvPr>
          <p:cNvSpPr>
            <a:spLocks noGrp="1"/>
          </p:cNvSpPr>
          <p:nvPr>
            <p:ph type="body" sz="quarter" idx="15"/>
          </p:nvPr>
        </p:nvSpPr>
        <p:spPr/>
        <p:txBody>
          <a:bodyPr/>
          <a:lstStyle/>
          <a:p>
            <a:r>
              <a:rPr lang="en-US" dirty="0"/>
              <a:t>President</a:t>
            </a:r>
          </a:p>
        </p:txBody>
      </p:sp>
      <p:pic>
        <p:nvPicPr>
          <p:cNvPr id="18" name="Picture Placeholder 17" descr="Team member headshot">
            <a:extLst>
              <a:ext uri="{FF2B5EF4-FFF2-40B4-BE49-F238E27FC236}">
                <a16:creationId xmlns:a16="http://schemas.microsoft.com/office/drawing/2014/main" id="{E5C9C66F-AADD-4ED0-1C1D-B85BA2731ECA}"/>
              </a:ext>
            </a:extLst>
          </p:cNvPr>
          <p:cNvPicPr>
            <a:picLocks noGrp="1" noChangeAspect="1"/>
          </p:cNvPicPr>
          <p:nvPr>
            <p:ph type="pic" sz="quarter" idx="17"/>
          </p:nvPr>
        </p:nvPicPr>
        <p:blipFill rotWithShape="1">
          <a:blip r:embed="rId3" cstate="screen">
            <a:extLst>
              <a:ext uri="{28A0092B-C50C-407E-A947-70E740481C1C}">
                <a14:useLocalDpi xmlns:a14="http://schemas.microsoft.com/office/drawing/2010/main"/>
              </a:ext>
            </a:extLst>
          </a:blip>
          <a:srcRect l="119" r="119"/>
          <a:stretch/>
        </p:blipFill>
        <p:spPr/>
      </p:pic>
      <p:sp>
        <p:nvSpPr>
          <p:cNvPr id="6" name="Text Placeholder 5">
            <a:extLst>
              <a:ext uri="{FF2B5EF4-FFF2-40B4-BE49-F238E27FC236}">
                <a16:creationId xmlns:a16="http://schemas.microsoft.com/office/drawing/2014/main" id="{EEF6A845-F328-1053-A365-3DA9CBAF9BA4}"/>
              </a:ext>
            </a:extLst>
          </p:cNvPr>
          <p:cNvSpPr>
            <a:spLocks noGrp="1"/>
          </p:cNvSpPr>
          <p:nvPr>
            <p:ph type="body" sz="quarter" idx="16"/>
          </p:nvPr>
        </p:nvSpPr>
        <p:spPr/>
        <p:txBody>
          <a:bodyPr/>
          <a:lstStyle/>
          <a:p>
            <a:r>
              <a:rPr lang="en-US" dirty="0"/>
              <a:t>MIRJAM NILSSON</a:t>
            </a:r>
          </a:p>
        </p:txBody>
      </p:sp>
      <p:sp>
        <p:nvSpPr>
          <p:cNvPr id="8" name="Text Placeholder 7">
            <a:extLst>
              <a:ext uri="{FF2B5EF4-FFF2-40B4-BE49-F238E27FC236}">
                <a16:creationId xmlns:a16="http://schemas.microsoft.com/office/drawing/2014/main" id="{F46AF003-A457-D7E6-F39B-1A85A426A3E5}"/>
              </a:ext>
            </a:extLst>
          </p:cNvPr>
          <p:cNvSpPr>
            <a:spLocks noGrp="1"/>
          </p:cNvSpPr>
          <p:nvPr>
            <p:ph type="body" sz="quarter" idx="18"/>
          </p:nvPr>
        </p:nvSpPr>
        <p:spPr/>
        <p:txBody>
          <a:bodyPr/>
          <a:lstStyle/>
          <a:p>
            <a:r>
              <a:rPr lang="en-US" dirty="0"/>
              <a:t>Chief Executive Officer</a:t>
            </a:r>
          </a:p>
        </p:txBody>
      </p:sp>
      <p:pic>
        <p:nvPicPr>
          <p:cNvPr id="20" name="Picture Placeholder 19" descr="Team member headshot">
            <a:extLst>
              <a:ext uri="{FF2B5EF4-FFF2-40B4-BE49-F238E27FC236}">
                <a16:creationId xmlns:a16="http://schemas.microsoft.com/office/drawing/2014/main" id="{886BA800-53E3-4B2D-1E62-F03543D34994}"/>
              </a:ext>
            </a:extLst>
          </p:cNvPr>
          <p:cNvPicPr>
            <a:picLocks noGrp="1" noChangeAspect="1"/>
          </p:cNvPicPr>
          <p:nvPr>
            <p:ph type="pic" sz="quarter" idx="20"/>
          </p:nvPr>
        </p:nvPicPr>
        <p:blipFill rotWithShape="1">
          <a:blip r:embed="rId4" cstate="screen">
            <a:extLst>
              <a:ext uri="{28A0092B-C50C-407E-A947-70E740481C1C}">
                <a14:useLocalDpi xmlns:a14="http://schemas.microsoft.com/office/drawing/2010/main"/>
              </a:ext>
            </a:extLst>
          </a:blip>
          <a:srcRect t="31" b="31"/>
          <a:stretch/>
        </p:blipFill>
        <p:spPr/>
      </p:pic>
      <p:sp>
        <p:nvSpPr>
          <p:cNvPr id="9" name="Text Placeholder 8">
            <a:extLst>
              <a:ext uri="{FF2B5EF4-FFF2-40B4-BE49-F238E27FC236}">
                <a16:creationId xmlns:a16="http://schemas.microsoft.com/office/drawing/2014/main" id="{0A413FDF-11CF-6B9B-871F-ED1ED06E76B9}"/>
              </a:ext>
            </a:extLst>
          </p:cNvPr>
          <p:cNvSpPr>
            <a:spLocks noGrp="1"/>
          </p:cNvSpPr>
          <p:nvPr>
            <p:ph type="body" sz="quarter" idx="19"/>
          </p:nvPr>
        </p:nvSpPr>
        <p:spPr/>
        <p:txBody>
          <a:bodyPr/>
          <a:lstStyle/>
          <a:p>
            <a:r>
              <a:rPr lang="en-US" dirty="0"/>
              <a:t>FLORA BERGGREN​</a:t>
            </a:r>
          </a:p>
        </p:txBody>
      </p:sp>
      <p:sp>
        <p:nvSpPr>
          <p:cNvPr id="11" name="Text Placeholder 10">
            <a:extLst>
              <a:ext uri="{FF2B5EF4-FFF2-40B4-BE49-F238E27FC236}">
                <a16:creationId xmlns:a16="http://schemas.microsoft.com/office/drawing/2014/main" id="{B3CED26D-9022-0D83-FB0D-E3471E6F7ECE}"/>
              </a:ext>
            </a:extLst>
          </p:cNvPr>
          <p:cNvSpPr>
            <a:spLocks noGrp="1"/>
          </p:cNvSpPr>
          <p:nvPr>
            <p:ph type="body" sz="quarter" idx="21"/>
          </p:nvPr>
        </p:nvSpPr>
        <p:spPr/>
        <p:txBody>
          <a:bodyPr/>
          <a:lstStyle/>
          <a:p>
            <a:r>
              <a:rPr lang="en-US" dirty="0"/>
              <a:t>Chief Operations Officer</a:t>
            </a:r>
          </a:p>
        </p:txBody>
      </p:sp>
      <p:pic>
        <p:nvPicPr>
          <p:cNvPr id="22" name="Picture Placeholder 21" descr="Team member headshot">
            <a:extLst>
              <a:ext uri="{FF2B5EF4-FFF2-40B4-BE49-F238E27FC236}">
                <a16:creationId xmlns:a16="http://schemas.microsoft.com/office/drawing/2014/main" id="{CF9A94E1-4A49-F134-498B-3886D8C21B47}"/>
              </a:ext>
            </a:extLst>
          </p:cNvPr>
          <p:cNvPicPr>
            <a:picLocks noGrp="1" noChangeAspect="1"/>
          </p:cNvPicPr>
          <p:nvPr>
            <p:ph type="pic" sz="quarter" idx="23"/>
          </p:nvPr>
        </p:nvPicPr>
        <p:blipFill rotWithShape="1">
          <a:blip r:embed="rId5" cstate="screen">
            <a:extLst>
              <a:ext uri="{28A0092B-C50C-407E-A947-70E740481C1C}">
                <a14:useLocalDpi xmlns:a14="http://schemas.microsoft.com/office/drawing/2010/main"/>
              </a:ext>
            </a:extLst>
          </a:blip>
          <a:srcRect t="31" b="31"/>
          <a:stretch/>
        </p:blipFill>
        <p:spPr/>
      </p:pic>
      <p:sp>
        <p:nvSpPr>
          <p:cNvPr id="12" name="Text Placeholder 11">
            <a:extLst>
              <a:ext uri="{FF2B5EF4-FFF2-40B4-BE49-F238E27FC236}">
                <a16:creationId xmlns:a16="http://schemas.microsoft.com/office/drawing/2014/main" id="{518301B7-15C5-E184-096F-BF82F42163C2}"/>
              </a:ext>
            </a:extLst>
          </p:cNvPr>
          <p:cNvSpPr>
            <a:spLocks noGrp="1"/>
          </p:cNvSpPr>
          <p:nvPr>
            <p:ph type="body" sz="quarter" idx="22"/>
          </p:nvPr>
        </p:nvSpPr>
        <p:spPr/>
        <p:txBody>
          <a:bodyPr/>
          <a:lstStyle/>
          <a:p>
            <a:r>
              <a:rPr lang="en-US" dirty="0"/>
              <a:t>RAJESH SANTOSHI​</a:t>
            </a:r>
          </a:p>
        </p:txBody>
      </p:sp>
      <p:sp>
        <p:nvSpPr>
          <p:cNvPr id="14" name="Text Placeholder 13">
            <a:extLst>
              <a:ext uri="{FF2B5EF4-FFF2-40B4-BE49-F238E27FC236}">
                <a16:creationId xmlns:a16="http://schemas.microsoft.com/office/drawing/2014/main" id="{DD57FB11-65D1-6B1C-8D88-F932BF765A7C}"/>
              </a:ext>
            </a:extLst>
          </p:cNvPr>
          <p:cNvSpPr>
            <a:spLocks noGrp="1"/>
          </p:cNvSpPr>
          <p:nvPr>
            <p:ph type="body" sz="quarter" idx="24"/>
          </p:nvPr>
        </p:nvSpPr>
        <p:spPr/>
        <p:txBody>
          <a:bodyPr/>
          <a:lstStyle/>
          <a:p>
            <a:r>
              <a:rPr lang="en-US" dirty="0"/>
              <a:t>VP Marketing</a:t>
            </a:r>
          </a:p>
        </p:txBody>
      </p:sp>
    </p:spTree>
    <p:extLst>
      <p:ext uri="{BB962C8B-B14F-4D97-AF65-F5344CB8AC3E}">
        <p14:creationId xmlns:p14="http://schemas.microsoft.com/office/powerpoint/2010/main" val="2011930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p:txBody>
          <a:bodyPr/>
          <a:lstStyle/>
          <a:p>
            <a:r>
              <a:rPr lang="en-US" dirty="0"/>
              <a:t>MEET OUR Extended TEAM</a:t>
            </a:r>
          </a:p>
        </p:txBody>
      </p:sp>
      <p:pic>
        <p:nvPicPr>
          <p:cNvPr id="127" name="Picture Placeholder 126" descr="Team member headshot">
            <a:extLst>
              <a:ext uri="{FF2B5EF4-FFF2-40B4-BE49-F238E27FC236}">
                <a16:creationId xmlns:a16="http://schemas.microsoft.com/office/drawing/2014/main" id="{647C05DC-04F0-1158-3AA5-BF470126B98D}"/>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t="73" b="73"/>
          <a:stretch/>
        </p:blipFill>
        <p:spPr/>
      </p:pic>
      <p:sp>
        <p:nvSpPr>
          <p:cNvPr id="2" name="Text Placeholder 1">
            <a:extLst>
              <a:ext uri="{FF2B5EF4-FFF2-40B4-BE49-F238E27FC236}">
                <a16:creationId xmlns:a16="http://schemas.microsoft.com/office/drawing/2014/main" id="{B2AF69D5-AD7B-521D-22B1-50D8A24356AC}"/>
              </a:ext>
            </a:extLst>
          </p:cNvPr>
          <p:cNvSpPr>
            <a:spLocks noGrp="1"/>
          </p:cNvSpPr>
          <p:nvPr>
            <p:ph type="body" sz="quarter" idx="14"/>
          </p:nvPr>
        </p:nvSpPr>
        <p:spPr/>
        <p:txBody>
          <a:bodyPr/>
          <a:lstStyle/>
          <a:p>
            <a:r>
              <a:rPr lang="en-US" dirty="0"/>
              <a:t>TAKUMA HAYASHI</a:t>
            </a:r>
          </a:p>
        </p:txBody>
      </p:sp>
      <p:sp>
        <p:nvSpPr>
          <p:cNvPr id="5" name="Text Placeholder 4">
            <a:extLst>
              <a:ext uri="{FF2B5EF4-FFF2-40B4-BE49-F238E27FC236}">
                <a16:creationId xmlns:a16="http://schemas.microsoft.com/office/drawing/2014/main" id="{91128191-45A5-DEA1-F978-421F83D5E664}"/>
              </a:ext>
            </a:extLst>
          </p:cNvPr>
          <p:cNvSpPr>
            <a:spLocks noGrp="1"/>
          </p:cNvSpPr>
          <p:nvPr>
            <p:ph type="body" sz="quarter" idx="15"/>
          </p:nvPr>
        </p:nvSpPr>
        <p:spPr/>
        <p:txBody>
          <a:bodyPr/>
          <a:lstStyle/>
          <a:p>
            <a:r>
              <a:rPr lang="en-US" dirty="0"/>
              <a:t>President</a:t>
            </a:r>
          </a:p>
        </p:txBody>
      </p:sp>
      <p:pic>
        <p:nvPicPr>
          <p:cNvPr id="135" name="Picture Placeholder 134" descr="Team member headshot">
            <a:extLst>
              <a:ext uri="{FF2B5EF4-FFF2-40B4-BE49-F238E27FC236}">
                <a16:creationId xmlns:a16="http://schemas.microsoft.com/office/drawing/2014/main" id="{53CE1A7F-C303-6378-F7D9-285999C320CB}"/>
              </a:ext>
            </a:extLst>
          </p:cNvPr>
          <p:cNvPicPr>
            <a:picLocks noGrp="1" noChangeAspect="1"/>
          </p:cNvPicPr>
          <p:nvPr>
            <p:ph type="pic" sz="quarter" idx="25"/>
          </p:nvPr>
        </p:nvPicPr>
        <p:blipFill rotWithShape="1">
          <a:blip r:embed="rId3" cstate="screen">
            <a:extLst>
              <a:ext uri="{28A0092B-C50C-407E-A947-70E740481C1C}">
                <a14:useLocalDpi xmlns:a14="http://schemas.microsoft.com/office/drawing/2010/main"/>
              </a:ext>
            </a:extLst>
          </a:blip>
          <a:srcRect l="45" r="45"/>
          <a:stretch/>
        </p:blipFill>
        <p:spPr/>
      </p:pic>
      <p:sp>
        <p:nvSpPr>
          <p:cNvPr id="159" name="Text Placeholder 158">
            <a:extLst>
              <a:ext uri="{FF2B5EF4-FFF2-40B4-BE49-F238E27FC236}">
                <a16:creationId xmlns:a16="http://schemas.microsoft.com/office/drawing/2014/main" id="{F269F917-64D7-CDF3-D985-799AE9C3B794}"/>
              </a:ext>
            </a:extLst>
          </p:cNvPr>
          <p:cNvSpPr>
            <a:spLocks noGrp="1"/>
          </p:cNvSpPr>
          <p:nvPr>
            <p:ph type="body" sz="quarter" idx="29"/>
          </p:nvPr>
        </p:nvSpPr>
        <p:spPr/>
        <p:txBody>
          <a:bodyPr/>
          <a:lstStyle/>
          <a:p>
            <a:r>
              <a:rPr lang="en-US" dirty="0"/>
              <a:t>GRAHAM BARNES</a:t>
            </a:r>
          </a:p>
        </p:txBody>
      </p:sp>
      <p:sp>
        <p:nvSpPr>
          <p:cNvPr id="160" name="Text Placeholder 159">
            <a:extLst>
              <a:ext uri="{FF2B5EF4-FFF2-40B4-BE49-F238E27FC236}">
                <a16:creationId xmlns:a16="http://schemas.microsoft.com/office/drawing/2014/main" id="{2814DD63-8543-970F-927B-E6AA56C99E6C}"/>
              </a:ext>
            </a:extLst>
          </p:cNvPr>
          <p:cNvSpPr>
            <a:spLocks noGrp="1"/>
          </p:cNvSpPr>
          <p:nvPr>
            <p:ph type="body" sz="quarter" idx="30"/>
          </p:nvPr>
        </p:nvSpPr>
        <p:spPr/>
        <p:txBody>
          <a:bodyPr/>
          <a:lstStyle/>
          <a:p>
            <a:r>
              <a:rPr lang="en-US" dirty="0"/>
              <a:t>VP Product</a:t>
            </a:r>
          </a:p>
        </p:txBody>
      </p:sp>
      <p:pic>
        <p:nvPicPr>
          <p:cNvPr id="129" name="Picture Placeholder 128" descr="Team member headshot">
            <a:extLst>
              <a:ext uri="{FF2B5EF4-FFF2-40B4-BE49-F238E27FC236}">
                <a16:creationId xmlns:a16="http://schemas.microsoft.com/office/drawing/2014/main" id="{8B3998AA-37D7-2B8A-664B-5EE240398288}"/>
              </a:ext>
            </a:extLst>
          </p:cNvPr>
          <p:cNvPicPr>
            <a:picLocks noGrp="1" noChangeAspect="1"/>
          </p:cNvPicPr>
          <p:nvPr>
            <p:ph type="pic" sz="quarter" idx="17"/>
          </p:nvPr>
        </p:nvPicPr>
        <p:blipFill rotWithShape="1">
          <a:blip r:embed="rId4" cstate="screen">
            <a:extLst>
              <a:ext uri="{28A0092B-C50C-407E-A947-70E740481C1C}">
                <a14:useLocalDpi xmlns:a14="http://schemas.microsoft.com/office/drawing/2010/main"/>
              </a:ext>
            </a:extLst>
          </a:blip>
          <a:srcRect t="145" b="145"/>
          <a:stretch/>
        </p:blipFill>
        <p:spPr/>
      </p:pic>
      <p:sp>
        <p:nvSpPr>
          <p:cNvPr id="6" name="Text Placeholder 5">
            <a:extLst>
              <a:ext uri="{FF2B5EF4-FFF2-40B4-BE49-F238E27FC236}">
                <a16:creationId xmlns:a16="http://schemas.microsoft.com/office/drawing/2014/main" id="{EEF6A845-F328-1053-A365-3DA9CBAF9BA4}"/>
              </a:ext>
            </a:extLst>
          </p:cNvPr>
          <p:cNvSpPr>
            <a:spLocks noGrp="1"/>
          </p:cNvSpPr>
          <p:nvPr>
            <p:ph type="body" sz="quarter" idx="16"/>
          </p:nvPr>
        </p:nvSpPr>
        <p:spPr/>
        <p:txBody>
          <a:bodyPr/>
          <a:lstStyle/>
          <a:p>
            <a:r>
              <a:rPr lang="en-US" dirty="0"/>
              <a:t>MIRJAM NILSSON</a:t>
            </a:r>
          </a:p>
        </p:txBody>
      </p:sp>
      <p:sp>
        <p:nvSpPr>
          <p:cNvPr id="8" name="Text Placeholder 7">
            <a:extLst>
              <a:ext uri="{FF2B5EF4-FFF2-40B4-BE49-F238E27FC236}">
                <a16:creationId xmlns:a16="http://schemas.microsoft.com/office/drawing/2014/main" id="{F46AF003-A457-D7E6-F39B-1A85A426A3E5}"/>
              </a:ext>
            </a:extLst>
          </p:cNvPr>
          <p:cNvSpPr>
            <a:spLocks noGrp="1"/>
          </p:cNvSpPr>
          <p:nvPr>
            <p:ph type="body" sz="quarter" idx="18"/>
          </p:nvPr>
        </p:nvSpPr>
        <p:spPr/>
        <p:txBody>
          <a:bodyPr/>
          <a:lstStyle/>
          <a:p>
            <a:r>
              <a:rPr lang="en-US" dirty="0"/>
              <a:t>Chief Executive Officer</a:t>
            </a:r>
          </a:p>
        </p:txBody>
      </p:sp>
      <p:pic>
        <p:nvPicPr>
          <p:cNvPr id="137" name="Picture Placeholder 136" descr="Team member headshot">
            <a:extLst>
              <a:ext uri="{FF2B5EF4-FFF2-40B4-BE49-F238E27FC236}">
                <a16:creationId xmlns:a16="http://schemas.microsoft.com/office/drawing/2014/main" id="{5C2754CD-7055-FC29-FE1C-82327C464143}"/>
              </a:ext>
            </a:extLst>
          </p:cNvPr>
          <p:cNvPicPr>
            <a:picLocks noGrp="1" noChangeAspect="1"/>
          </p:cNvPicPr>
          <p:nvPr>
            <p:ph type="pic" sz="quarter" idx="26"/>
          </p:nvPr>
        </p:nvPicPr>
        <p:blipFill rotWithShape="1">
          <a:blip r:embed="rId5" cstate="screen">
            <a:extLst>
              <a:ext uri="{28A0092B-C50C-407E-A947-70E740481C1C}">
                <a14:useLocalDpi xmlns:a14="http://schemas.microsoft.com/office/drawing/2010/main"/>
              </a:ext>
            </a:extLst>
          </a:blip>
          <a:srcRect l="45" r="45"/>
          <a:stretch/>
        </p:blipFill>
        <p:spPr/>
      </p:pic>
      <p:sp>
        <p:nvSpPr>
          <p:cNvPr id="186" name="Text Placeholder 185">
            <a:extLst>
              <a:ext uri="{FF2B5EF4-FFF2-40B4-BE49-F238E27FC236}">
                <a16:creationId xmlns:a16="http://schemas.microsoft.com/office/drawing/2014/main" id="{18835196-357D-8C96-24B5-B52A2DDEB005}"/>
              </a:ext>
            </a:extLst>
          </p:cNvPr>
          <p:cNvSpPr>
            <a:spLocks noGrp="1"/>
          </p:cNvSpPr>
          <p:nvPr>
            <p:ph type="body" sz="quarter" idx="31"/>
          </p:nvPr>
        </p:nvSpPr>
        <p:spPr/>
        <p:txBody>
          <a:bodyPr/>
          <a:lstStyle/>
          <a:p>
            <a:r>
              <a:rPr lang="en-US" dirty="0"/>
              <a:t>ROWAN MURPHY</a:t>
            </a:r>
          </a:p>
        </p:txBody>
      </p:sp>
      <p:sp>
        <p:nvSpPr>
          <p:cNvPr id="187" name="Text Placeholder 186">
            <a:extLst>
              <a:ext uri="{FF2B5EF4-FFF2-40B4-BE49-F238E27FC236}">
                <a16:creationId xmlns:a16="http://schemas.microsoft.com/office/drawing/2014/main" id="{41C11B69-21C7-3FD7-1E14-583CF5B1707B}"/>
              </a:ext>
            </a:extLst>
          </p:cNvPr>
          <p:cNvSpPr>
            <a:spLocks noGrp="1"/>
          </p:cNvSpPr>
          <p:nvPr>
            <p:ph type="body" sz="quarter" idx="32"/>
          </p:nvPr>
        </p:nvSpPr>
        <p:spPr/>
        <p:txBody>
          <a:bodyPr/>
          <a:lstStyle/>
          <a:p>
            <a:r>
              <a:rPr lang="en-US" dirty="0"/>
              <a:t>SEO Strategist</a:t>
            </a:r>
          </a:p>
        </p:txBody>
      </p:sp>
      <p:pic>
        <p:nvPicPr>
          <p:cNvPr id="131" name="Picture Placeholder 130" descr="Team member headshot">
            <a:extLst>
              <a:ext uri="{FF2B5EF4-FFF2-40B4-BE49-F238E27FC236}">
                <a16:creationId xmlns:a16="http://schemas.microsoft.com/office/drawing/2014/main" id="{2269A4E3-AE66-274F-54C8-9DD8DBA3B151}"/>
              </a:ext>
            </a:extLst>
          </p:cNvPr>
          <p:cNvPicPr>
            <a:picLocks noGrp="1" noChangeAspect="1"/>
          </p:cNvPicPr>
          <p:nvPr>
            <p:ph type="pic" sz="quarter" idx="20"/>
          </p:nvPr>
        </p:nvPicPr>
        <p:blipFill rotWithShape="1">
          <a:blip r:embed="rId6" cstate="screen">
            <a:extLst>
              <a:ext uri="{28A0092B-C50C-407E-A947-70E740481C1C}">
                <a14:useLocalDpi xmlns:a14="http://schemas.microsoft.com/office/drawing/2010/main"/>
              </a:ext>
            </a:extLst>
          </a:blip>
          <a:srcRect t="83" b="83"/>
          <a:stretch/>
        </p:blipFill>
        <p:spPr/>
      </p:pic>
      <p:sp>
        <p:nvSpPr>
          <p:cNvPr id="9" name="Text Placeholder 8">
            <a:extLst>
              <a:ext uri="{FF2B5EF4-FFF2-40B4-BE49-F238E27FC236}">
                <a16:creationId xmlns:a16="http://schemas.microsoft.com/office/drawing/2014/main" id="{0A413FDF-11CF-6B9B-871F-ED1ED06E76B9}"/>
              </a:ext>
            </a:extLst>
          </p:cNvPr>
          <p:cNvSpPr>
            <a:spLocks noGrp="1"/>
          </p:cNvSpPr>
          <p:nvPr>
            <p:ph type="body" sz="quarter" idx="19"/>
          </p:nvPr>
        </p:nvSpPr>
        <p:spPr/>
        <p:txBody>
          <a:bodyPr/>
          <a:lstStyle/>
          <a:p>
            <a:r>
              <a:rPr lang="en-US" dirty="0"/>
              <a:t>FLORA BERGGREN​</a:t>
            </a:r>
          </a:p>
        </p:txBody>
      </p:sp>
      <p:sp>
        <p:nvSpPr>
          <p:cNvPr id="11" name="Text Placeholder 10">
            <a:extLst>
              <a:ext uri="{FF2B5EF4-FFF2-40B4-BE49-F238E27FC236}">
                <a16:creationId xmlns:a16="http://schemas.microsoft.com/office/drawing/2014/main" id="{B3CED26D-9022-0D83-FB0D-E3471E6F7ECE}"/>
              </a:ext>
            </a:extLst>
          </p:cNvPr>
          <p:cNvSpPr>
            <a:spLocks noGrp="1"/>
          </p:cNvSpPr>
          <p:nvPr>
            <p:ph type="body" sz="quarter" idx="21"/>
          </p:nvPr>
        </p:nvSpPr>
        <p:spPr/>
        <p:txBody>
          <a:bodyPr/>
          <a:lstStyle/>
          <a:p>
            <a:r>
              <a:rPr lang="en-US" dirty="0"/>
              <a:t>Chief Operations Officer</a:t>
            </a:r>
          </a:p>
        </p:txBody>
      </p:sp>
      <p:pic>
        <p:nvPicPr>
          <p:cNvPr id="139" name="Picture Placeholder 138" descr="Team member headshot">
            <a:extLst>
              <a:ext uri="{FF2B5EF4-FFF2-40B4-BE49-F238E27FC236}">
                <a16:creationId xmlns:a16="http://schemas.microsoft.com/office/drawing/2014/main" id="{9A9F1D08-2372-A757-BE1E-91723DB0EBBF}"/>
              </a:ext>
            </a:extLst>
          </p:cNvPr>
          <p:cNvPicPr>
            <a:picLocks noGrp="1" noChangeAspect="1"/>
          </p:cNvPicPr>
          <p:nvPr>
            <p:ph type="pic" sz="quarter" idx="27"/>
          </p:nvPr>
        </p:nvPicPr>
        <p:blipFill rotWithShape="1">
          <a:blip r:embed="rId7" cstate="screen">
            <a:extLst>
              <a:ext uri="{28A0092B-C50C-407E-A947-70E740481C1C}">
                <a14:useLocalDpi xmlns:a14="http://schemas.microsoft.com/office/drawing/2010/main"/>
              </a:ext>
            </a:extLst>
          </a:blip>
          <a:srcRect t="80" b="80"/>
          <a:stretch/>
        </p:blipFill>
        <p:spPr/>
      </p:pic>
      <p:sp>
        <p:nvSpPr>
          <p:cNvPr id="188" name="Text Placeholder 187">
            <a:extLst>
              <a:ext uri="{FF2B5EF4-FFF2-40B4-BE49-F238E27FC236}">
                <a16:creationId xmlns:a16="http://schemas.microsoft.com/office/drawing/2014/main" id="{D362CDA4-D5CF-59E2-690B-FD99A9F4A51C}"/>
              </a:ext>
            </a:extLst>
          </p:cNvPr>
          <p:cNvSpPr>
            <a:spLocks noGrp="1"/>
          </p:cNvSpPr>
          <p:nvPr>
            <p:ph type="body" sz="quarter" idx="33"/>
          </p:nvPr>
        </p:nvSpPr>
        <p:spPr/>
        <p:txBody>
          <a:bodyPr/>
          <a:lstStyle/>
          <a:p>
            <a:r>
              <a:rPr lang="en-US" dirty="0"/>
              <a:t>ELIZABETH MOORE</a:t>
            </a:r>
          </a:p>
        </p:txBody>
      </p:sp>
      <p:sp>
        <p:nvSpPr>
          <p:cNvPr id="189" name="Text Placeholder 188">
            <a:extLst>
              <a:ext uri="{FF2B5EF4-FFF2-40B4-BE49-F238E27FC236}">
                <a16:creationId xmlns:a16="http://schemas.microsoft.com/office/drawing/2014/main" id="{D14B20BF-5DF9-3EC6-60DD-C63E039F74EC}"/>
              </a:ext>
            </a:extLst>
          </p:cNvPr>
          <p:cNvSpPr>
            <a:spLocks noGrp="1"/>
          </p:cNvSpPr>
          <p:nvPr>
            <p:ph type="body" sz="quarter" idx="34"/>
          </p:nvPr>
        </p:nvSpPr>
        <p:spPr/>
        <p:txBody>
          <a:bodyPr/>
          <a:lstStyle/>
          <a:p>
            <a:r>
              <a:rPr lang="en-US" dirty="0"/>
              <a:t>Product Designer</a:t>
            </a:r>
          </a:p>
        </p:txBody>
      </p:sp>
      <p:pic>
        <p:nvPicPr>
          <p:cNvPr id="133" name="Picture Placeholder 132" descr="Team member headshot">
            <a:extLst>
              <a:ext uri="{FF2B5EF4-FFF2-40B4-BE49-F238E27FC236}">
                <a16:creationId xmlns:a16="http://schemas.microsoft.com/office/drawing/2014/main" id="{65B0483B-CE9B-CD44-979E-DBD8145B7D30}"/>
              </a:ext>
            </a:extLst>
          </p:cNvPr>
          <p:cNvPicPr>
            <a:picLocks noGrp="1" noChangeAspect="1"/>
          </p:cNvPicPr>
          <p:nvPr>
            <p:ph type="pic" sz="quarter" idx="23"/>
          </p:nvPr>
        </p:nvPicPr>
        <p:blipFill rotWithShape="1">
          <a:blip r:embed="rId8" cstate="screen">
            <a:extLst>
              <a:ext uri="{28A0092B-C50C-407E-A947-70E740481C1C}">
                <a14:useLocalDpi xmlns:a14="http://schemas.microsoft.com/office/drawing/2010/main"/>
              </a:ext>
            </a:extLst>
          </a:blip>
          <a:srcRect t="29" b="29"/>
          <a:stretch/>
        </p:blipFill>
        <p:spPr/>
      </p:pic>
      <p:sp>
        <p:nvSpPr>
          <p:cNvPr id="12" name="Text Placeholder 11">
            <a:extLst>
              <a:ext uri="{FF2B5EF4-FFF2-40B4-BE49-F238E27FC236}">
                <a16:creationId xmlns:a16="http://schemas.microsoft.com/office/drawing/2014/main" id="{518301B7-15C5-E184-096F-BF82F42163C2}"/>
              </a:ext>
            </a:extLst>
          </p:cNvPr>
          <p:cNvSpPr>
            <a:spLocks noGrp="1"/>
          </p:cNvSpPr>
          <p:nvPr>
            <p:ph type="body" sz="quarter" idx="22"/>
          </p:nvPr>
        </p:nvSpPr>
        <p:spPr/>
        <p:txBody>
          <a:bodyPr/>
          <a:lstStyle/>
          <a:p>
            <a:r>
              <a:rPr lang="en-US" dirty="0"/>
              <a:t>RAJESH SANTOSHI​</a:t>
            </a:r>
          </a:p>
        </p:txBody>
      </p:sp>
      <p:sp>
        <p:nvSpPr>
          <p:cNvPr id="14" name="Text Placeholder 13">
            <a:extLst>
              <a:ext uri="{FF2B5EF4-FFF2-40B4-BE49-F238E27FC236}">
                <a16:creationId xmlns:a16="http://schemas.microsoft.com/office/drawing/2014/main" id="{DD57FB11-65D1-6B1C-8D88-F932BF765A7C}"/>
              </a:ext>
            </a:extLst>
          </p:cNvPr>
          <p:cNvSpPr>
            <a:spLocks noGrp="1"/>
          </p:cNvSpPr>
          <p:nvPr>
            <p:ph type="body" sz="quarter" idx="24"/>
          </p:nvPr>
        </p:nvSpPr>
        <p:spPr/>
        <p:txBody>
          <a:bodyPr/>
          <a:lstStyle/>
          <a:p>
            <a:r>
              <a:rPr lang="en-US" dirty="0"/>
              <a:t>VP Marketing</a:t>
            </a:r>
          </a:p>
        </p:txBody>
      </p:sp>
      <p:pic>
        <p:nvPicPr>
          <p:cNvPr id="141" name="Picture Placeholder 140" descr="Team member headshot">
            <a:extLst>
              <a:ext uri="{FF2B5EF4-FFF2-40B4-BE49-F238E27FC236}">
                <a16:creationId xmlns:a16="http://schemas.microsoft.com/office/drawing/2014/main" id="{9714A55E-3681-98F0-A943-50EE7A07869C}"/>
              </a:ext>
            </a:extLst>
          </p:cNvPr>
          <p:cNvPicPr>
            <a:picLocks noGrp="1" noChangeAspect="1"/>
          </p:cNvPicPr>
          <p:nvPr>
            <p:ph type="pic" sz="quarter" idx="28"/>
          </p:nvPr>
        </p:nvPicPr>
        <p:blipFill rotWithShape="1">
          <a:blip r:embed="rId9" cstate="screen">
            <a:extLst>
              <a:ext uri="{28A0092B-C50C-407E-A947-70E740481C1C}">
                <a14:useLocalDpi xmlns:a14="http://schemas.microsoft.com/office/drawing/2010/main"/>
              </a:ext>
            </a:extLst>
          </a:blip>
          <a:srcRect l="56" r="56"/>
          <a:stretch/>
        </p:blipFill>
        <p:spPr/>
      </p:pic>
      <p:sp>
        <p:nvSpPr>
          <p:cNvPr id="190" name="Text Placeholder 189">
            <a:extLst>
              <a:ext uri="{FF2B5EF4-FFF2-40B4-BE49-F238E27FC236}">
                <a16:creationId xmlns:a16="http://schemas.microsoft.com/office/drawing/2014/main" id="{6FA69800-878A-E997-C835-4A34703F2394}"/>
              </a:ext>
            </a:extLst>
          </p:cNvPr>
          <p:cNvSpPr>
            <a:spLocks noGrp="1"/>
          </p:cNvSpPr>
          <p:nvPr>
            <p:ph type="body" sz="quarter" idx="35"/>
          </p:nvPr>
        </p:nvSpPr>
        <p:spPr/>
        <p:txBody>
          <a:bodyPr/>
          <a:lstStyle/>
          <a:p>
            <a:r>
              <a:rPr lang="en-US" dirty="0"/>
              <a:t>ROBIN KLINE</a:t>
            </a:r>
          </a:p>
        </p:txBody>
      </p:sp>
      <p:sp>
        <p:nvSpPr>
          <p:cNvPr id="191" name="Text Placeholder 190">
            <a:extLst>
              <a:ext uri="{FF2B5EF4-FFF2-40B4-BE49-F238E27FC236}">
                <a16:creationId xmlns:a16="http://schemas.microsoft.com/office/drawing/2014/main" id="{231555FC-0BA5-3E6F-7FCB-66878580BB2C}"/>
              </a:ext>
            </a:extLst>
          </p:cNvPr>
          <p:cNvSpPr>
            <a:spLocks noGrp="1"/>
          </p:cNvSpPr>
          <p:nvPr>
            <p:ph type="body" sz="quarter" idx="36"/>
          </p:nvPr>
        </p:nvSpPr>
        <p:spPr/>
        <p:txBody>
          <a:bodyPr/>
          <a:lstStyle/>
          <a:p>
            <a:r>
              <a:rPr lang="en-US" dirty="0"/>
              <a:t>Content Developer</a:t>
            </a:r>
          </a:p>
        </p:txBody>
      </p:sp>
      <p:sp>
        <p:nvSpPr>
          <p:cNvPr id="218" name="Slide Number Placeholder 217">
            <a:extLst>
              <a:ext uri="{FF2B5EF4-FFF2-40B4-BE49-F238E27FC236}">
                <a16:creationId xmlns:a16="http://schemas.microsoft.com/office/drawing/2014/main" id="{C29F391A-4647-2731-26B5-3B262D8730A1}"/>
              </a:ext>
            </a:extLst>
          </p:cNvPr>
          <p:cNvSpPr>
            <a:spLocks noGrp="1"/>
          </p:cNvSpPr>
          <p:nvPr>
            <p:ph type="sldNum" sz="quarter" idx="12"/>
          </p:nvPr>
        </p:nvSpPr>
        <p:spPr/>
        <p:txBody>
          <a:bodyPr/>
          <a:lstStyle/>
          <a:p>
            <a:fld id="{48F63A3B-78C7-47BE-AE5E-E10140E04643}" type="slidenum">
              <a:rPr lang="en-US" smtClean="0"/>
              <a:pPr/>
              <a:t>12</a:t>
            </a:fld>
            <a:endParaRPr lang="en-US" dirty="0"/>
          </a:p>
        </p:txBody>
      </p:sp>
    </p:spTree>
    <p:extLst>
      <p:ext uri="{BB962C8B-B14F-4D97-AF65-F5344CB8AC3E}">
        <p14:creationId xmlns:p14="http://schemas.microsoft.com/office/powerpoint/2010/main" val="24522697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p:txBody>
          <a:bodyPr/>
          <a:lstStyle/>
          <a:p>
            <a:r>
              <a:rPr lang="en-US" dirty="0"/>
              <a:t>PLAN FOR PRODUCT LAUNCH </a:t>
            </a:r>
          </a:p>
        </p:txBody>
      </p:sp>
      <p:sp>
        <p:nvSpPr>
          <p:cNvPr id="373" name="Footer Placeholder 372">
            <a:extLst>
              <a:ext uri="{FF2B5EF4-FFF2-40B4-BE49-F238E27FC236}">
                <a16:creationId xmlns:a16="http://schemas.microsoft.com/office/drawing/2014/main" id="{EC015AD8-FC03-181D-1A34-AD00F66C42C2}"/>
              </a:ext>
            </a:extLst>
          </p:cNvPr>
          <p:cNvSpPr>
            <a:spLocks noGrp="1"/>
          </p:cNvSpPr>
          <p:nvPr>
            <p:ph type="ftr" sz="quarter" idx="11"/>
          </p:nvPr>
        </p:nvSpPr>
        <p:spPr/>
        <p:txBody>
          <a:bodyPr/>
          <a:lstStyle/>
          <a:p>
            <a:r>
              <a:rPr lang="en-US"/>
              <a:t>Presentation title</a:t>
            </a:r>
            <a:endParaRPr lang="en-US" dirty="0"/>
          </a:p>
        </p:txBody>
      </p:sp>
      <p:sp>
        <p:nvSpPr>
          <p:cNvPr id="374" name="Slide Number Placeholder 373">
            <a:extLst>
              <a:ext uri="{FF2B5EF4-FFF2-40B4-BE49-F238E27FC236}">
                <a16:creationId xmlns:a16="http://schemas.microsoft.com/office/drawing/2014/main" id="{049B2870-98EC-2977-8CE4-A7AA3009991A}"/>
              </a:ext>
            </a:extLst>
          </p:cNvPr>
          <p:cNvSpPr>
            <a:spLocks noGrp="1"/>
          </p:cNvSpPr>
          <p:nvPr>
            <p:ph type="sldNum" sz="quarter" idx="12"/>
          </p:nvPr>
        </p:nvSpPr>
        <p:spPr/>
        <p:txBody>
          <a:bodyPr/>
          <a:lstStyle/>
          <a:p>
            <a:fld id="{48F63A3B-78C7-47BE-AE5E-E10140E04643}" type="slidenum">
              <a:rPr lang="en-US" smtClean="0"/>
              <a:pPr/>
              <a:t>13</a:t>
            </a:fld>
            <a:endParaRPr lang="en-US" dirty="0"/>
          </a:p>
        </p:txBody>
      </p:sp>
      <p:sp>
        <p:nvSpPr>
          <p:cNvPr id="19" name="Text Placeholder 18">
            <a:extLst>
              <a:ext uri="{FF2B5EF4-FFF2-40B4-BE49-F238E27FC236}">
                <a16:creationId xmlns:a16="http://schemas.microsoft.com/office/drawing/2014/main" id="{270C77AB-7E91-84A6-3E62-DAB80E1E4481}"/>
              </a:ext>
            </a:extLst>
          </p:cNvPr>
          <p:cNvSpPr>
            <a:spLocks noGrp="1"/>
          </p:cNvSpPr>
          <p:nvPr>
            <p:ph type="body" idx="1"/>
          </p:nvPr>
        </p:nvSpPr>
        <p:spPr/>
        <p:txBody>
          <a:bodyPr/>
          <a:lstStyle/>
          <a:p>
            <a:pPr lvl="0"/>
            <a:r>
              <a:rPr lang="en-US" dirty="0"/>
              <a:t>PLANNING</a:t>
            </a:r>
          </a:p>
        </p:txBody>
      </p:sp>
      <p:pic>
        <p:nvPicPr>
          <p:cNvPr id="292" name="Picture Placeholder 291" descr="checklist icon">
            <a:extLst>
              <a:ext uri="{FF2B5EF4-FFF2-40B4-BE49-F238E27FC236}">
                <a16:creationId xmlns:a16="http://schemas.microsoft.com/office/drawing/2014/main" id="{8167DB44-EDED-0971-E35D-A5FA1E47C215}"/>
              </a:ext>
            </a:extLst>
          </p:cNvPr>
          <p:cNvPicPr>
            <a:picLocks noGrp="1" noChangeAspect="1"/>
          </p:cNvPicPr>
          <p:nvPr>
            <p:ph type="pic" sz="quarter" idx="23"/>
          </p:nvPr>
        </p:nvPicPr>
        <p:blipFill rotWithShape="1">
          <a:blip r:embed="rId2"/>
          <a:srcRect/>
          <a:stretch/>
        </p:blipFill>
        <p:spPr/>
      </p:pic>
      <p:sp>
        <p:nvSpPr>
          <p:cNvPr id="24" name="Text Placeholder 23">
            <a:extLst>
              <a:ext uri="{FF2B5EF4-FFF2-40B4-BE49-F238E27FC236}">
                <a16:creationId xmlns:a16="http://schemas.microsoft.com/office/drawing/2014/main" id="{A3BF8E55-B2B9-104D-F277-08902534735D}"/>
              </a:ext>
            </a:extLst>
          </p:cNvPr>
          <p:cNvSpPr>
            <a:spLocks noGrp="1"/>
          </p:cNvSpPr>
          <p:nvPr>
            <p:ph type="body" sz="quarter" idx="18"/>
          </p:nvPr>
        </p:nvSpPr>
        <p:spPr/>
        <p:txBody>
          <a:bodyPr/>
          <a:lstStyle/>
          <a:p>
            <a:pPr lvl="0"/>
            <a:r>
              <a:rPr lang="en-US" dirty="0"/>
              <a:t>Synergize scalable </a:t>
            </a:r>
            <a:br>
              <a:rPr lang="en-US" dirty="0"/>
            </a:br>
            <a:r>
              <a:rPr lang="en-US" dirty="0"/>
              <a:t>e-commerce</a:t>
            </a:r>
          </a:p>
        </p:txBody>
      </p:sp>
      <p:sp>
        <p:nvSpPr>
          <p:cNvPr id="20" name="Text Placeholder 19">
            <a:extLst>
              <a:ext uri="{FF2B5EF4-FFF2-40B4-BE49-F238E27FC236}">
                <a16:creationId xmlns:a16="http://schemas.microsoft.com/office/drawing/2014/main" id="{15DD9AC8-4A5F-70DB-AA68-C461059D81A1}"/>
              </a:ext>
            </a:extLst>
          </p:cNvPr>
          <p:cNvSpPr>
            <a:spLocks noGrp="1"/>
          </p:cNvSpPr>
          <p:nvPr>
            <p:ph type="body" sz="quarter" idx="3"/>
          </p:nvPr>
        </p:nvSpPr>
        <p:spPr/>
        <p:txBody>
          <a:bodyPr/>
          <a:lstStyle/>
          <a:p>
            <a:r>
              <a:rPr lang="en-US" dirty="0"/>
              <a:t>MARKETING</a:t>
            </a:r>
          </a:p>
          <a:p>
            <a:endParaRPr lang="en-US" dirty="0"/>
          </a:p>
        </p:txBody>
      </p:sp>
      <p:pic>
        <p:nvPicPr>
          <p:cNvPr id="290" name="Picture Placeholder 289" descr="person with loud speaker icon">
            <a:extLst>
              <a:ext uri="{FF2B5EF4-FFF2-40B4-BE49-F238E27FC236}">
                <a16:creationId xmlns:a16="http://schemas.microsoft.com/office/drawing/2014/main" id="{E63515FB-9439-CCAE-C220-6F0E5ECB75E8}"/>
              </a:ext>
            </a:extLst>
          </p:cNvPr>
          <p:cNvPicPr>
            <a:picLocks noGrp="1" noChangeAspect="1"/>
          </p:cNvPicPr>
          <p:nvPr>
            <p:ph type="pic" sz="quarter" idx="27"/>
          </p:nvPr>
        </p:nvPicPr>
        <p:blipFill rotWithShape="1">
          <a:blip r:embed="rId3"/>
          <a:srcRect t="113" b="113"/>
          <a:stretch/>
        </p:blipFill>
        <p:spPr/>
      </p:pic>
      <p:sp>
        <p:nvSpPr>
          <p:cNvPr id="25" name="Text Placeholder 24">
            <a:extLst>
              <a:ext uri="{FF2B5EF4-FFF2-40B4-BE49-F238E27FC236}">
                <a16:creationId xmlns:a16="http://schemas.microsoft.com/office/drawing/2014/main" id="{BCE9DA14-62AB-A857-6387-1F5D330B3F36}"/>
              </a:ext>
            </a:extLst>
          </p:cNvPr>
          <p:cNvSpPr>
            <a:spLocks noGrp="1"/>
          </p:cNvSpPr>
          <p:nvPr>
            <p:ph type="body" sz="quarter" idx="19"/>
          </p:nvPr>
        </p:nvSpPr>
        <p:spPr/>
        <p:txBody>
          <a:bodyPr/>
          <a:lstStyle/>
          <a:p>
            <a:pPr lvl="0"/>
            <a:r>
              <a:rPr lang="en-US" dirty="0"/>
              <a:t>Disseminate standardized </a:t>
            </a:r>
            <a:br>
              <a:rPr lang="en-US" dirty="0"/>
            </a:br>
            <a:r>
              <a:rPr lang="en-US" dirty="0"/>
              <a:t>metrics</a:t>
            </a:r>
          </a:p>
        </p:txBody>
      </p:sp>
      <p:sp>
        <p:nvSpPr>
          <p:cNvPr id="21" name="Text Placeholder 20">
            <a:extLst>
              <a:ext uri="{FF2B5EF4-FFF2-40B4-BE49-F238E27FC236}">
                <a16:creationId xmlns:a16="http://schemas.microsoft.com/office/drawing/2014/main" id="{A28A203B-0CF0-2AB0-5F54-07C8E3003918}"/>
              </a:ext>
            </a:extLst>
          </p:cNvPr>
          <p:cNvSpPr>
            <a:spLocks noGrp="1"/>
          </p:cNvSpPr>
          <p:nvPr>
            <p:ph type="body" sz="quarter" idx="13"/>
          </p:nvPr>
        </p:nvSpPr>
        <p:spPr/>
        <p:txBody>
          <a:bodyPr/>
          <a:lstStyle/>
          <a:p>
            <a:r>
              <a:rPr lang="en-US" dirty="0"/>
              <a:t>DESIGN</a:t>
            </a:r>
          </a:p>
          <a:p>
            <a:endParaRPr lang="en-US" dirty="0"/>
          </a:p>
        </p:txBody>
      </p:sp>
      <p:pic>
        <p:nvPicPr>
          <p:cNvPr id="288" name="Picture Placeholder 287" descr="blueprint icon">
            <a:extLst>
              <a:ext uri="{FF2B5EF4-FFF2-40B4-BE49-F238E27FC236}">
                <a16:creationId xmlns:a16="http://schemas.microsoft.com/office/drawing/2014/main" id="{A5707D4A-497A-679A-3ACA-721E8D0E2699}"/>
              </a:ext>
            </a:extLst>
          </p:cNvPr>
          <p:cNvPicPr>
            <a:picLocks noGrp="1" noChangeAspect="1"/>
          </p:cNvPicPr>
          <p:nvPr>
            <p:ph type="pic" sz="quarter" idx="26"/>
          </p:nvPr>
        </p:nvPicPr>
        <p:blipFill rotWithShape="1">
          <a:blip r:embed="rId4"/>
          <a:srcRect t="431" b="431"/>
          <a:stretch/>
        </p:blipFill>
        <p:spPr/>
      </p:pic>
      <p:sp>
        <p:nvSpPr>
          <p:cNvPr id="26" name="Text Placeholder 25">
            <a:extLst>
              <a:ext uri="{FF2B5EF4-FFF2-40B4-BE49-F238E27FC236}">
                <a16:creationId xmlns:a16="http://schemas.microsoft.com/office/drawing/2014/main" id="{710CB940-D45B-59F1-06E5-9CC94100EF05}"/>
              </a:ext>
            </a:extLst>
          </p:cNvPr>
          <p:cNvSpPr>
            <a:spLocks noGrp="1"/>
          </p:cNvSpPr>
          <p:nvPr>
            <p:ph type="body" sz="quarter" idx="20"/>
          </p:nvPr>
        </p:nvSpPr>
        <p:spPr/>
        <p:txBody>
          <a:bodyPr/>
          <a:lstStyle/>
          <a:p>
            <a:pPr lvl="0"/>
            <a:r>
              <a:rPr lang="en-US" dirty="0"/>
              <a:t>Coordinate e-</a:t>
            </a:r>
            <a:br>
              <a:rPr lang="en-US" dirty="0"/>
            </a:br>
            <a:r>
              <a:rPr lang="en-US" dirty="0"/>
              <a:t>business applications</a:t>
            </a:r>
          </a:p>
        </p:txBody>
      </p:sp>
      <p:sp>
        <p:nvSpPr>
          <p:cNvPr id="22" name="Text Placeholder 21">
            <a:extLst>
              <a:ext uri="{FF2B5EF4-FFF2-40B4-BE49-F238E27FC236}">
                <a16:creationId xmlns:a16="http://schemas.microsoft.com/office/drawing/2014/main" id="{05BC0115-F702-2E0A-61A4-4A6CE33FD775}"/>
              </a:ext>
            </a:extLst>
          </p:cNvPr>
          <p:cNvSpPr>
            <a:spLocks noGrp="1"/>
          </p:cNvSpPr>
          <p:nvPr>
            <p:ph type="body" sz="quarter" idx="15"/>
          </p:nvPr>
        </p:nvSpPr>
        <p:spPr/>
        <p:txBody>
          <a:bodyPr/>
          <a:lstStyle/>
          <a:p>
            <a:r>
              <a:rPr lang="en-US" dirty="0"/>
              <a:t>STRATEGY</a:t>
            </a:r>
          </a:p>
          <a:p>
            <a:endParaRPr lang="en-US" dirty="0"/>
          </a:p>
        </p:txBody>
      </p:sp>
      <p:pic>
        <p:nvPicPr>
          <p:cNvPr id="270" name="Picture Placeholder 269" descr="target icon">
            <a:extLst>
              <a:ext uri="{FF2B5EF4-FFF2-40B4-BE49-F238E27FC236}">
                <a16:creationId xmlns:a16="http://schemas.microsoft.com/office/drawing/2014/main" id="{DE7A4D25-3CA5-F92A-988A-F913C367D593}"/>
              </a:ext>
            </a:extLst>
          </p:cNvPr>
          <p:cNvPicPr>
            <a:picLocks noGrp="1" noChangeAspect="1"/>
          </p:cNvPicPr>
          <p:nvPr>
            <p:ph type="pic" sz="quarter" idx="25"/>
          </p:nvPr>
        </p:nvPicPr>
        <p:blipFill rotWithShape="1">
          <a:blip r:embed="rId5"/>
          <a:srcRect t="113" b="113"/>
          <a:stretch/>
        </p:blipFill>
        <p:spPr/>
      </p:pic>
      <p:sp>
        <p:nvSpPr>
          <p:cNvPr id="27" name="Text Placeholder 26">
            <a:extLst>
              <a:ext uri="{FF2B5EF4-FFF2-40B4-BE49-F238E27FC236}">
                <a16:creationId xmlns:a16="http://schemas.microsoft.com/office/drawing/2014/main" id="{A0DA38E3-68A2-4FF9-022B-BA0DF832B1DB}"/>
              </a:ext>
            </a:extLst>
          </p:cNvPr>
          <p:cNvSpPr>
            <a:spLocks noGrp="1"/>
          </p:cNvSpPr>
          <p:nvPr>
            <p:ph type="body" sz="quarter" idx="21"/>
          </p:nvPr>
        </p:nvSpPr>
        <p:spPr/>
        <p:txBody>
          <a:bodyPr/>
          <a:lstStyle/>
          <a:p>
            <a:pPr lvl="0"/>
            <a:r>
              <a:rPr lang="en-US" dirty="0"/>
              <a:t>Foster holistically superior methodologies</a:t>
            </a:r>
          </a:p>
        </p:txBody>
      </p:sp>
      <p:sp>
        <p:nvSpPr>
          <p:cNvPr id="23" name="Text Placeholder 22">
            <a:extLst>
              <a:ext uri="{FF2B5EF4-FFF2-40B4-BE49-F238E27FC236}">
                <a16:creationId xmlns:a16="http://schemas.microsoft.com/office/drawing/2014/main" id="{9D48D07F-2D5B-F0D5-4005-197607C4F197}"/>
              </a:ext>
            </a:extLst>
          </p:cNvPr>
          <p:cNvSpPr>
            <a:spLocks noGrp="1"/>
          </p:cNvSpPr>
          <p:nvPr>
            <p:ph type="body" sz="quarter" idx="17"/>
          </p:nvPr>
        </p:nvSpPr>
        <p:spPr/>
        <p:txBody>
          <a:bodyPr/>
          <a:lstStyle/>
          <a:p>
            <a:r>
              <a:rPr lang="en-US" dirty="0"/>
              <a:t>LAUNCH</a:t>
            </a:r>
          </a:p>
          <a:p>
            <a:endParaRPr lang="en-US" dirty="0"/>
          </a:p>
        </p:txBody>
      </p:sp>
      <p:pic>
        <p:nvPicPr>
          <p:cNvPr id="268" name="Picture Placeholder 267" descr="rocket icon">
            <a:extLst>
              <a:ext uri="{FF2B5EF4-FFF2-40B4-BE49-F238E27FC236}">
                <a16:creationId xmlns:a16="http://schemas.microsoft.com/office/drawing/2014/main" id="{1A522F41-60C1-3803-6132-18E154C0E328}"/>
              </a:ext>
            </a:extLst>
          </p:cNvPr>
          <p:cNvPicPr>
            <a:picLocks noGrp="1" noChangeAspect="1"/>
          </p:cNvPicPr>
          <p:nvPr>
            <p:ph type="pic" sz="quarter" idx="24"/>
          </p:nvPr>
        </p:nvPicPr>
        <p:blipFill rotWithShape="1">
          <a:blip r:embed="rId6"/>
          <a:srcRect t="543" b="543"/>
          <a:stretch/>
        </p:blipFill>
        <p:spPr/>
      </p:pic>
      <p:sp>
        <p:nvSpPr>
          <p:cNvPr id="28" name="Text Placeholder 27">
            <a:extLst>
              <a:ext uri="{FF2B5EF4-FFF2-40B4-BE49-F238E27FC236}">
                <a16:creationId xmlns:a16="http://schemas.microsoft.com/office/drawing/2014/main" id="{B72BD1AE-7290-BA6E-18FB-8181C0D13E7C}"/>
              </a:ext>
            </a:extLst>
          </p:cNvPr>
          <p:cNvSpPr>
            <a:spLocks noGrp="1"/>
          </p:cNvSpPr>
          <p:nvPr>
            <p:ph type="body" sz="quarter" idx="22"/>
          </p:nvPr>
        </p:nvSpPr>
        <p:spPr/>
        <p:txBody>
          <a:bodyPr/>
          <a:lstStyle/>
          <a:p>
            <a:pPr lvl="0"/>
            <a:r>
              <a:rPr lang="en-US" dirty="0"/>
              <a:t>Deploy strategic networks with compelling e-</a:t>
            </a:r>
            <a:br>
              <a:rPr lang="en-US" dirty="0"/>
            </a:br>
            <a:r>
              <a:rPr lang="en-US" dirty="0"/>
              <a:t>business needs</a:t>
            </a:r>
          </a:p>
        </p:txBody>
      </p:sp>
    </p:spTree>
    <p:extLst>
      <p:ext uri="{BB962C8B-B14F-4D97-AF65-F5344CB8AC3E}">
        <p14:creationId xmlns:p14="http://schemas.microsoft.com/office/powerpoint/2010/main" val="1600494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p:txBody>
          <a:bodyPr/>
          <a:lstStyle/>
          <a:p>
            <a:r>
              <a:rPr lang="en-US" dirty="0"/>
              <a:t>TIMELINE</a:t>
            </a:r>
          </a:p>
        </p:txBody>
      </p:sp>
      <p:sp>
        <p:nvSpPr>
          <p:cNvPr id="175" name="Slide Number Placeholder 174">
            <a:extLst>
              <a:ext uri="{FF2B5EF4-FFF2-40B4-BE49-F238E27FC236}">
                <a16:creationId xmlns:a16="http://schemas.microsoft.com/office/drawing/2014/main" id="{1DECFA06-D307-B47D-DA95-31161374AD30}"/>
              </a:ext>
            </a:extLst>
          </p:cNvPr>
          <p:cNvSpPr>
            <a:spLocks noGrp="1"/>
          </p:cNvSpPr>
          <p:nvPr>
            <p:ph type="sldNum" sz="quarter" idx="12"/>
          </p:nvPr>
        </p:nvSpPr>
        <p:spPr/>
        <p:txBody>
          <a:bodyPr/>
          <a:lstStyle/>
          <a:p>
            <a:fld id="{48F63A3B-78C7-47BE-AE5E-E10140E04643}" type="slidenum">
              <a:rPr lang="en-US" smtClean="0"/>
              <a:pPr/>
              <a:t>14</a:t>
            </a:fld>
            <a:endParaRPr lang="en-US" dirty="0"/>
          </a:p>
        </p:txBody>
      </p:sp>
      <p:sp>
        <p:nvSpPr>
          <p:cNvPr id="56" name="Text Placeholder 55">
            <a:extLst>
              <a:ext uri="{FF2B5EF4-FFF2-40B4-BE49-F238E27FC236}">
                <a16:creationId xmlns:a16="http://schemas.microsoft.com/office/drawing/2014/main" id="{42027341-30B3-44DB-373E-60B96EBF2043}"/>
              </a:ext>
            </a:extLst>
          </p:cNvPr>
          <p:cNvSpPr>
            <a:spLocks noGrp="1"/>
          </p:cNvSpPr>
          <p:nvPr>
            <p:ph type="body" idx="1"/>
          </p:nvPr>
        </p:nvSpPr>
        <p:spPr/>
        <p:txBody>
          <a:bodyPr/>
          <a:lstStyle/>
          <a:p>
            <a:pPr lvl="0"/>
            <a:r>
              <a:rPr lang="en-US" dirty="0"/>
              <a:t>SEP 20XX</a:t>
            </a:r>
          </a:p>
        </p:txBody>
      </p:sp>
      <p:sp>
        <p:nvSpPr>
          <p:cNvPr id="57" name="Text Placeholder 56">
            <a:extLst>
              <a:ext uri="{FF2B5EF4-FFF2-40B4-BE49-F238E27FC236}">
                <a16:creationId xmlns:a16="http://schemas.microsoft.com/office/drawing/2014/main" id="{49B99446-8DB8-EAE8-ADEB-8E02F160B106}"/>
              </a:ext>
            </a:extLst>
          </p:cNvPr>
          <p:cNvSpPr>
            <a:spLocks noGrp="1"/>
          </p:cNvSpPr>
          <p:nvPr>
            <p:ph type="body" sz="quarter" idx="3"/>
          </p:nvPr>
        </p:nvSpPr>
        <p:spPr/>
        <p:txBody>
          <a:bodyPr/>
          <a:lstStyle/>
          <a:p>
            <a:pPr lvl="0"/>
            <a:r>
              <a:rPr lang="en-US" dirty="0"/>
              <a:t>NOV 20XX</a:t>
            </a:r>
          </a:p>
        </p:txBody>
      </p:sp>
      <p:sp>
        <p:nvSpPr>
          <p:cNvPr id="58" name="Text Placeholder 57">
            <a:extLst>
              <a:ext uri="{FF2B5EF4-FFF2-40B4-BE49-F238E27FC236}">
                <a16:creationId xmlns:a16="http://schemas.microsoft.com/office/drawing/2014/main" id="{4F1381C5-2C37-6542-2CC4-2EBF6B0C41D4}"/>
              </a:ext>
            </a:extLst>
          </p:cNvPr>
          <p:cNvSpPr>
            <a:spLocks noGrp="1"/>
          </p:cNvSpPr>
          <p:nvPr>
            <p:ph type="body" sz="quarter" idx="13"/>
          </p:nvPr>
        </p:nvSpPr>
        <p:spPr/>
        <p:txBody>
          <a:bodyPr/>
          <a:lstStyle/>
          <a:p>
            <a:pPr lvl="0"/>
            <a:r>
              <a:rPr lang="en-US" dirty="0"/>
              <a:t>JAN 20XX</a:t>
            </a:r>
          </a:p>
        </p:txBody>
      </p:sp>
      <p:sp>
        <p:nvSpPr>
          <p:cNvPr id="59" name="Text Placeholder 58">
            <a:extLst>
              <a:ext uri="{FF2B5EF4-FFF2-40B4-BE49-F238E27FC236}">
                <a16:creationId xmlns:a16="http://schemas.microsoft.com/office/drawing/2014/main" id="{9348E88D-CFB1-4BF1-41EC-723BBD602AF2}"/>
              </a:ext>
            </a:extLst>
          </p:cNvPr>
          <p:cNvSpPr>
            <a:spLocks noGrp="1"/>
          </p:cNvSpPr>
          <p:nvPr>
            <p:ph type="body" sz="quarter" idx="15"/>
          </p:nvPr>
        </p:nvSpPr>
        <p:spPr/>
        <p:txBody>
          <a:bodyPr/>
          <a:lstStyle/>
          <a:p>
            <a:pPr lvl="0"/>
            <a:r>
              <a:rPr lang="en-US" dirty="0"/>
              <a:t>MAR 20XX</a:t>
            </a:r>
          </a:p>
        </p:txBody>
      </p:sp>
      <p:sp>
        <p:nvSpPr>
          <p:cNvPr id="60" name="Text Placeholder 59">
            <a:extLst>
              <a:ext uri="{FF2B5EF4-FFF2-40B4-BE49-F238E27FC236}">
                <a16:creationId xmlns:a16="http://schemas.microsoft.com/office/drawing/2014/main" id="{E1B218F5-E615-C534-C7FC-E55781596535}"/>
              </a:ext>
            </a:extLst>
          </p:cNvPr>
          <p:cNvSpPr>
            <a:spLocks noGrp="1"/>
          </p:cNvSpPr>
          <p:nvPr>
            <p:ph type="body" sz="quarter" idx="17"/>
          </p:nvPr>
        </p:nvSpPr>
        <p:spPr/>
        <p:txBody>
          <a:bodyPr/>
          <a:lstStyle/>
          <a:p>
            <a:pPr lvl="0"/>
            <a:r>
              <a:rPr lang="en-US" dirty="0"/>
              <a:t>MAY 20XX</a:t>
            </a:r>
          </a:p>
        </p:txBody>
      </p:sp>
      <p:sp>
        <p:nvSpPr>
          <p:cNvPr id="139" name="Rectangle 138" descr="Timeline marker">
            <a:extLst>
              <a:ext uri="{FF2B5EF4-FFF2-40B4-BE49-F238E27FC236}">
                <a16:creationId xmlns:a16="http://schemas.microsoft.com/office/drawing/2014/main" id="{632DC974-3AFC-3B05-984D-8920F2613BAB}"/>
              </a:ext>
            </a:extLst>
          </p:cNvPr>
          <p:cNvSpPr/>
          <p:nvPr/>
        </p:nvSpPr>
        <p:spPr>
          <a:xfrm rot="16200000">
            <a:off x="1669440"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descr="Timeline marker">
            <a:extLst>
              <a:ext uri="{FF2B5EF4-FFF2-40B4-BE49-F238E27FC236}">
                <a16:creationId xmlns:a16="http://schemas.microsoft.com/office/drawing/2014/main" id="{F2040969-B583-70C1-87C1-D19C7BB276E9}"/>
              </a:ext>
            </a:extLst>
          </p:cNvPr>
          <p:cNvSpPr/>
          <p:nvPr/>
        </p:nvSpPr>
        <p:spPr>
          <a:xfrm rot="16200000">
            <a:off x="3881150"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descr="Timeline marker">
            <a:extLst>
              <a:ext uri="{FF2B5EF4-FFF2-40B4-BE49-F238E27FC236}">
                <a16:creationId xmlns:a16="http://schemas.microsoft.com/office/drawing/2014/main" id="{916357F2-DD2F-AE73-F0FE-19F36A996C0A}"/>
              </a:ext>
            </a:extLst>
          </p:cNvPr>
          <p:cNvSpPr/>
          <p:nvPr/>
        </p:nvSpPr>
        <p:spPr>
          <a:xfrm rot="16200000">
            <a:off x="6045016"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descr="Timeline marker">
            <a:extLst>
              <a:ext uri="{FF2B5EF4-FFF2-40B4-BE49-F238E27FC236}">
                <a16:creationId xmlns:a16="http://schemas.microsoft.com/office/drawing/2014/main" id="{061F8191-7958-A3B6-D754-56FAB2742504}"/>
              </a:ext>
            </a:extLst>
          </p:cNvPr>
          <p:cNvSpPr/>
          <p:nvPr/>
        </p:nvSpPr>
        <p:spPr>
          <a:xfrm rot="16200000">
            <a:off x="8264631"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descr="Timeline marker">
            <a:extLst>
              <a:ext uri="{FF2B5EF4-FFF2-40B4-BE49-F238E27FC236}">
                <a16:creationId xmlns:a16="http://schemas.microsoft.com/office/drawing/2014/main" id="{FA6C0651-6CD9-1742-F030-13CC2F6DAC2F}"/>
              </a:ext>
            </a:extLst>
          </p:cNvPr>
          <p:cNvSpPr/>
          <p:nvPr/>
        </p:nvSpPr>
        <p:spPr>
          <a:xfrm rot="16200000">
            <a:off x="10475505"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23">
            <a:extLst>
              <a:ext uri="{FF2B5EF4-FFF2-40B4-BE49-F238E27FC236}">
                <a16:creationId xmlns:a16="http://schemas.microsoft.com/office/drawing/2014/main" id="{A3BF8E55-B2B9-104D-F277-08902534735D}"/>
              </a:ext>
            </a:extLst>
          </p:cNvPr>
          <p:cNvSpPr>
            <a:spLocks noGrp="1"/>
          </p:cNvSpPr>
          <p:nvPr>
            <p:ph type="body" sz="quarter" idx="18"/>
          </p:nvPr>
        </p:nvSpPr>
        <p:spPr/>
        <p:txBody>
          <a:bodyPr/>
          <a:lstStyle/>
          <a:p>
            <a:pPr lvl="0"/>
            <a:r>
              <a:rPr lang="en-US" dirty="0"/>
              <a:t>Synergize scalable </a:t>
            </a:r>
            <a:br>
              <a:rPr lang="en-US" dirty="0"/>
            </a:br>
            <a:r>
              <a:rPr lang="en-US" dirty="0"/>
              <a:t>e-commerce</a:t>
            </a:r>
          </a:p>
        </p:txBody>
      </p:sp>
      <p:sp>
        <p:nvSpPr>
          <p:cNvPr id="25" name="Text Placeholder 24">
            <a:extLst>
              <a:ext uri="{FF2B5EF4-FFF2-40B4-BE49-F238E27FC236}">
                <a16:creationId xmlns:a16="http://schemas.microsoft.com/office/drawing/2014/main" id="{BCE9DA14-62AB-A857-6387-1F5D330B3F36}"/>
              </a:ext>
            </a:extLst>
          </p:cNvPr>
          <p:cNvSpPr>
            <a:spLocks noGrp="1"/>
          </p:cNvSpPr>
          <p:nvPr>
            <p:ph type="body" sz="quarter" idx="19"/>
          </p:nvPr>
        </p:nvSpPr>
        <p:spPr/>
        <p:txBody>
          <a:bodyPr/>
          <a:lstStyle/>
          <a:p>
            <a:pPr lvl="0"/>
            <a:r>
              <a:rPr lang="en-US" dirty="0"/>
              <a:t>Disseminate standardized </a:t>
            </a:r>
            <a:br>
              <a:rPr lang="en-US" dirty="0"/>
            </a:br>
            <a:r>
              <a:rPr lang="en-US" dirty="0"/>
              <a:t>metrics</a:t>
            </a:r>
          </a:p>
        </p:txBody>
      </p:sp>
      <p:sp>
        <p:nvSpPr>
          <p:cNvPr id="26" name="Text Placeholder 25">
            <a:extLst>
              <a:ext uri="{FF2B5EF4-FFF2-40B4-BE49-F238E27FC236}">
                <a16:creationId xmlns:a16="http://schemas.microsoft.com/office/drawing/2014/main" id="{710CB940-D45B-59F1-06E5-9CC94100EF05}"/>
              </a:ext>
            </a:extLst>
          </p:cNvPr>
          <p:cNvSpPr>
            <a:spLocks noGrp="1"/>
          </p:cNvSpPr>
          <p:nvPr>
            <p:ph type="body" sz="quarter" idx="20"/>
          </p:nvPr>
        </p:nvSpPr>
        <p:spPr/>
        <p:txBody>
          <a:bodyPr/>
          <a:lstStyle/>
          <a:p>
            <a:pPr lvl="0"/>
            <a:r>
              <a:rPr lang="en-US" dirty="0"/>
              <a:t>Coordinate e-</a:t>
            </a:r>
            <a:br>
              <a:rPr lang="en-US" dirty="0"/>
            </a:br>
            <a:r>
              <a:rPr lang="en-US" dirty="0"/>
              <a:t>business applications</a:t>
            </a:r>
          </a:p>
        </p:txBody>
      </p:sp>
      <p:sp>
        <p:nvSpPr>
          <p:cNvPr id="27" name="Text Placeholder 26">
            <a:extLst>
              <a:ext uri="{FF2B5EF4-FFF2-40B4-BE49-F238E27FC236}">
                <a16:creationId xmlns:a16="http://schemas.microsoft.com/office/drawing/2014/main" id="{A0DA38E3-68A2-4FF9-022B-BA0DF832B1DB}"/>
              </a:ext>
            </a:extLst>
          </p:cNvPr>
          <p:cNvSpPr>
            <a:spLocks noGrp="1"/>
          </p:cNvSpPr>
          <p:nvPr>
            <p:ph type="body" sz="quarter" idx="21"/>
          </p:nvPr>
        </p:nvSpPr>
        <p:spPr/>
        <p:txBody>
          <a:bodyPr/>
          <a:lstStyle/>
          <a:p>
            <a:pPr lvl="0"/>
            <a:r>
              <a:rPr lang="en-US" dirty="0"/>
              <a:t>Foster holistically superior methodologies</a:t>
            </a:r>
          </a:p>
        </p:txBody>
      </p:sp>
      <p:sp>
        <p:nvSpPr>
          <p:cNvPr id="28" name="Text Placeholder 27">
            <a:extLst>
              <a:ext uri="{FF2B5EF4-FFF2-40B4-BE49-F238E27FC236}">
                <a16:creationId xmlns:a16="http://schemas.microsoft.com/office/drawing/2014/main" id="{B72BD1AE-7290-BA6E-18FB-8181C0D13E7C}"/>
              </a:ext>
            </a:extLst>
          </p:cNvPr>
          <p:cNvSpPr>
            <a:spLocks noGrp="1"/>
          </p:cNvSpPr>
          <p:nvPr>
            <p:ph type="body" sz="quarter" idx="22"/>
          </p:nvPr>
        </p:nvSpPr>
        <p:spPr/>
        <p:txBody>
          <a:bodyPr/>
          <a:lstStyle/>
          <a:p>
            <a:pPr lvl="0"/>
            <a:r>
              <a:rPr lang="en-US" dirty="0"/>
              <a:t>Deploy strategic networks with compelling e-</a:t>
            </a:r>
            <a:br>
              <a:rPr lang="en-US" dirty="0"/>
            </a:br>
            <a:r>
              <a:rPr lang="en-US" dirty="0"/>
              <a:t>business needs</a:t>
            </a:r>
          </a:p>
        </p:txBody>
      </p:sp>
    </p:spTree>
    <p:extLst>
      <p:ext uri="{BB962C8B-B14F-4D97-AF65-F5344CB8AC3E}">
        <p14:creationId xmlns:p14="http://schemas.microsoft.com/office/powerpoint/2010/main" val="2502887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p:txBody>
          <a:bodyPr/>
          <a:lstStyle/>
          <a:p>
            <a:r>
              <a:rPr lang="en-US" dirty="0"/>
              <a:t>AREAS OF FOCUS</a:t>
            </a:r>
            <a:br>
              <a:rPr lang="en-US" dirty="0"/>
            </a:br>
            <a:endParaRPr lang="en-US" dirty="0"/>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15</a:t>
            </a:fld>
            <a:endParaRPr lang="en-US" dirty="0"/>
          </a:p>
        </p:txBody>
      </p:sp>
      <p:sp>
        <p:nvSpPr>
          <p:cNvPr id="11" name="Text Placeholder 10">
            <a:extLst>
              <a:ext uri="{FF2B5EF4-FFF2-40B4-BE49-F238E27FC236}">
                <a16:creationId xmlns:a16="http://schemas.microsoft.com/office/drawing/2014/main" id="{A2C39DD0-CD86-2929-7808-58D17FC2C0A6}"/>
              </a:ext>
            </a:extLst>
          </p:cNvPr>
          <p:cNvSpPr>
            <a:spLocks noGrp="1"/>
          </p:cNvSpPr>
          <p:nvPr>
            <p:ph type="body" idx="1"/>
          </p:nvPr>
        </p:nvSpPr>
        <p:spPr/>
        <p:txBody>
          <a:bodyPr/>
          <a:lstStyle/>
          <a:p>
            <a:r>
              <a:rPr lang="en-US" dirty="0"/>
              <a:t>B2B MARKET SCENARIOS</a:t>
            </a:r>
          </a:p>
        </p:txBody>
      </p:sp>
      <p:sp>
        <p:nvSpPr>
          <p:cNvPr id="12" name="Content Placeholder 11">
            <a:extLst>
              <a:ext uri="{FF2B5EF4-FFF2-40B4-BE49-F238E27FC236}">
                <a16:creationId xmlns:a16="http://schemas.microsoft.com/office/drawing/2014/main" id="{CE3C1BFF-2275-1E7D-0604-E6F5CFEC01F6}"/>
              </a:ext>
            </a:extLst>
          </p:cNvPr>
          <p:cNvSpPr>
            <a:spLocks noGrp="1"/>
          </p:cNvSpPr>
          <p:nvPr>
            <p:ph sz="half" idx="2"/>
          </p:nvPr>
        </p:nvSpPr>
        <p:spPr/>
        <p:txBody>
          <a:bodyPr/>
          <a:lstStyle/>
          <a:p>
            <a:r>
              <a:rPr lang="en-US" dirty="0"/>
              <a:t>Develop winning strategies to keep ahead of the competition</a:t>
            </a:r>
          </a:p>
          <a:p>
            <a:r>
              <a:rPr lang="en-US" dirty="0"/>
              <a:t>Capitalize on low-hanging fruit to identify a ballpark value</a:t>
            </a:r>
          </a:p>
          <a:p>
            <a:r>
              <a:rPr lang="en-US" dirty="0"/>
              <a:t>Visualize customer directed convergence</a:t>
            </a:r>
          </a:p>
          <a:p>
            <a:endParaRPr lang="en-US" dirty="0"/>
          </a:p>
        </p:txBody>
      </p:sp>
      <p:sp>
        <p:nvSpPr>
          <p:cNvPr id="13" name="Text Placeholder 12">
            <a:extLst>
              <a:ext uri="{FF2B5EF4-FFF2-40B4-BE49-F238E27FC236}">
                <a16:creationId xmlns:a16="http://schemas.microsoft.com/office/drawing/2014/main" id="{F618F075-837C-1005-19D6-8DC90759CD53}"/>
              </a:ext>
            </a:extLst>
          </p:cNvPr>
          <p:cNvSpPr>
            <a:spLocks noGrp="1"/>
          </p:cNvSpPr>
          <p:nvPr>
            <p:ph type="body" sz="quarter" idx="3"/>
          </p:nvPr>
        </p:nvSpPr>
        <p:spPr/>
        <p:txBody>
          <a:bodyPr/>
          <a:lstStyle/>
          <a:p>
            <a:r>
              <a:rPr lang="en-US" dirty="0"/>
              <a:t>CLOUD-BASED</a:t>
            </a:r>
            <a:r>
              <a:rPr lang="zh-CN" altLang="en-US"/>
              <a:t> </a:t>
            </a:r>
            <a:r>
              <a:rPr lang="en-US" dirty="0"/>
              <a:t>OPPORTUNITIES</a:t>
            </a:r>
          </a:p>
        </p:txBody>
      </p:sp>
      <p:sp>
        <p:nvSpPr>
          <p:cNvPr id="14" name="Content Placeholder 13">
            <a:extLst>
              <a:ext uri="{FF2B5EF4-FFF2-40B4-BE49-F238E27FC236}">
                <a16:creationId xmlns:a16="http://schemas.microsoft.com/office/drawing/2014/main" id="{DD1D0BF9-FCAA-67DA-79AB-E6E7E6D2B6A1}"/>
              </a:ext>
            </a:extLst>
          </p:cNvPr>
          <p:cNvSpPr>
            <a:spLocks noGrp="1"/>
          </p:cNvSpPr>
          <p:nvPr>
            <p:ph sz="quarter" idx="4"/>
          </p:nvPr>
        </p:nvSpPr>
        <p:spPr/>
        <p:txBody>
          <a:bodyPr/>
          <a:lstStyle/>
          <a:p>
            <a:r>
              <a:rPr lang="en-US" dirty="0"/>
              <a:t>Iterative approaches to corporate strategy</a:t>
            </a:r>
          </a:p>
          <a:p>
            <a:r>
              <a:rPr lang="en-US" dirty="0"/>
              <a:t>Establish a management framework from the inside</a:t>
            </a:r>
          </a:p>
          <a:p>
            <a:endParaRPr lang="en-US" dirty="0"/>
          </a:p>
        </p:txBody>
      </p:sp>
    </p:spTree>
    <p:extLst>
      <p:ext uri="{BB962C8B-B14F-4D97-AF65-F5344CB8AC3E}">
        <p14:creationId xmlns:p14="http://schemas.microsoft.com/office/powerpoint/2010/main" val="3170280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71CEB5-0F43-BA22-C4E7-3A84E631DA11}"/>
              </a:ext>
            </a:extLst>
          </p:cNvPr>
          <p:cNvSpPr>
            <a:spLocks noGrp="1"/>
          </p:cNvSpPr>
          <p:nvPr>
            <p:ph type="title"/>
          </p:nvPr>
        </p:nvSpPr>
        <p:spPr/>
        <p:txBody>
          <a:bodyPr/>
          <a:lstStyle/>
          <a:p>
            <a:r>
              <a:rPr lang="en-US" dirty="0"/>
              <a:t>HOW WE GET THERE</a:t>
            </a:r>
          </a:p>
        </p:txBody>
      </p:sp>
      <p:sp>
        <p:nvSpPr>
          <p:cNvPr id="101" name="Footer Placeholder 100">
            <a:extLst>
              <a:ext uri="{FF2B5EF4-FFF2-40B4-BE49-F238E27FC236}">
                <a16:creationId xmlns:a16="http://schemas.microsoft.com/office/drawing/2014/main" id="{A45E958A-ABCE-B639-C555-90CCC88988C5}"/>
              </a:ext>
            </a:extLst>
          </p:cNvPr>
          <p:cNvSpPr>
            <a:spLocks noGrp="1"/>
          </p:cNvSpPr>
          <p:nvPr>
            <p:ph type="ftr" sz="quarter" idx="11"/>
          </p:nvPr>
        </p:nvSpPr>
        <p:spPr/>
        <p:txBody>
          <a:bodyPr/>
          <a:lstStyle/>
          <a:p>
            <a:r>
              <a:rPr lang="en-US"/>
              <a:t>Presentation title</a:t>
            </a:r>
            <a:endParaRPr lang="en-US" dirty="0"/>
          </a:p>
        </p:txBody>
      </p:sp>
      <p:sp>
        <p:nvSpPr>
          <p:cNvPr id="102" name="Slide Number Placeholder 101">
            <a:extLst>
              <a:ext uri="{FF2B5EF4-FFF2-40B4-BE49-F238E27FC236}">
                <a16:creationId xmlns:a16="http://schemas.microsoft.com/office/drawing/2014/main" id="{51BDF1B8-4D26-9C08-3102-6224AA6A4D20}"/>
              </a:ext>
            </a:extLst>
          </p:cNvPr>
          <p:cNvSpPr>
            <a:spLocks noGrp="1"/>
          </p:cNvSpPr>
          <p:nvPr>
            <p:ph type="sldNum" sz="quarter" idx="12"/>
          </p:nvPr>
        </p:nvSpPr>
        <p:spPr/>
        <p:txBody>
          <a:bodyPr/>
          <a:lstStyle/>
          <a:p>
            <a:fld id="{48F63A3B-78C7-47BE-AE5E-E10140E04643}" type="slidenum">
              <a:rPr lang="en-US" smtClean="0"/>
              <a:pPr/>
              <a:t>16</a:t>
            </a:fld>
            <a:endParaRPr lang="en-US" dirty="0"/>
          </a:p>
        </p:txBody>
      </p:sp>
      <p:sp>
        <p:nvSpPr>
          <p:cNvPr id="2" name="Text Placeholder 1">
            <a:extLst>
              <a:ext uri="{FF2B5EF4-FFF2-40B4-BE49-F238E27FC236}">
                <a16:creationId xmlns:a16="http://schemas.microsoft.com/office/drawing/2014/main" id="{5FC63C25-FE2A-0C11-2CEA-A80AA78FC365}"/>
              </a:ext>
            </a:extLst>
          </p:cNvPr>
          <p:cNvSpPr>
            <a:spLocks noGrp="1"/>
          </p:cNvSpPr>
          <p:nvPr>
            <p:ph type="body" idx="1"/>
          </p:nvPr>
        </p:nvSpPr>
        <p:spPr/>
        <p:txBody>
          <a:bodyPr/>
          <a:lstStyle/>
          <a:p>
            <a:r>
              <a:rPr lang="en-US" dirty="0"/>
              <a:t>ROI</a:t>
            </a:r>
          </a:p>
        </p:txBody>
      </p:sp>
      <p:pic>
        <p:nvPicPr>
          <p:cNvPr id="72" name="Picture Placeholder 71" descr="abacus icon">
            <a:extLst>
              <a:ext uri="{FF2B5EF4-FFF2-40B4-BE49-F238E27FC236}">
                <a16:creationId xmlns:a16="http://schemas.microsoft.com/office/drawing/2014/main" id="{FD5AE93E-9743-FD3B-C935-638BF9D159CC}"/>
              </a:ext>
            </a:extLst>
          </p:cNvPr>
          <p:cNvPicPr>
            <a:picLocks noGrp="1" noChangeAspect="1"/>
          </p:cNvPicPr>
          <p:nvPr>
            <p:ph type="pic" sz="quarter" idx="23"/>
          </p:nvPr>
        </p:nvPicPr>
        <p:blipFill rotWithShape="1">
          <a:blip r:embed="rId2"/>
          <a:srcRect/>
          <a:stretch/>
        </p:blipFill>
        <p:spPr/>
      </p:pic>
      <p:sp>
        <p:nvSpPr>
          <p:cNvPr id="6" name="Text Placeholder 5">
            <a:extLst>
              <a:ext uri="{FF2B5EF4-FFF2-40B4-BE49-F238E27FC236}">
                <a16:creationId xmlns:a16="http://schemas.microsoft.com/office/drawing/2014/main" id="{5AD6749A-51D8-599C-7C31-9922CF228D32}"/>
              </a:ext>
            </a:extLst>
          </p:cNvPr>
          <p:cNvSpPr>
            <a:spLocks noGrp="1"/>
          </p:cNvSpPr>
          <p:nvPr>
            <p:ph type="body" sz="quarter" idx="18"/>
          </p:nvPr>
        </p:nvSpPr>
        <p:spPr/>
        <p:txBody>
          <a:bodyPr/>
          <a:lstStyle/>
          <a:p>
            <a:r>
              <a:rPr lang="en-US" dirty="0"/>
              <a:t>Envision multimedia-based expertise and cross-media growth strategies</a:t>
            </a:r>
          </a:p>
          <a:p>
            <a:r>
              <a:rPr lang="en-US" dirty="0"/>
              <a:t>Visualize quality intellectual capital</a:t>
            </a:r>
          </a:p>
          <a:p>
            <a:r>
              <a:rPr lang="en-US" dirty="0"/>
              <a:t>Engage worldwide methodologies with web-enabled technologies</a:t>
            </a:r>
          </a:p>
        </p:txBody>
      </p:sp>
      <p:sp>
        <p:nvSpPr>
          <p:cNvPr id="3" name="Text Placeholder 2">
            <a:extLst>
              <a:ext uri="{FF2B5EF4-FFF2-40B4-BE49-F238E27FC236}">
                <a16:creationId xmlns:a16="http://schemas.microsoft.com/office/drawing/2014/main" id="{A8753AB0-02A6-E89E-7E23-593DBF52F4E8}"/>
              </a:ext>
            </a:extLst>
          </p:cNvPr>
          <p:cNvSpPr>
            <a:spLocks noGrp="1"/>
          </p:cNvSpPr>
          <p:nvPr>
            <p:ph type="body" sz="quarter" idx="15"/>
          </p:nvPr>
        </p:nvSpPr>
        <p:spPr/>
        <p:txBody>
          <a:bodyPr/>
          <a:lstStyle/>
          <a:p>
            <a:r>
              <a:rPr lang="en-US" dirty="0"/>
              <a:t>NICHE MARKETS</a:t>
            </a:r>
          </a:p>
        </p:txBody>
      </p:sp>
      <p:pic>
        <p:nvPicPr>
          <p:cNvPr id="76" name="Picture Placeholder 75" descr="increasing chart icon">
            <a:extLst>
              <a:ext uri="{FF2B5EF4-FFF2-40B4-BE49-F238E27FC236}">
                <a16:creationId xmlns:a16="http://schemas.microsoft.com/office/drawing/2014/main" id="{7541E72A-A0CB-A011-55A9-1126F707D889}"/>
              </a:ext>
            </a:extLst>
          </p:cNvPr>
          <p:cNvPicPr>
            <a:picLocks noGrp="1" noChangeAspect="1"/>
          </p:cNvPicPr>
          <p:nvPr>
            <p:ph type="pic" sz="quarter" idx="25"/>
          </p:nvPr>
        </p:nvPicPr>
        <p:blipFill rotWithShape="1">
          <a:blip r:embed="rId3"/>
          <a:srcRect/>
          <a:stretch/>
        </p:blipFill>
        <p:spPr/>
      </p:pic>
      <p:sp>
        <p:nvSpPr>
          <p:cNvPr id="7" name="Text Placeholder 6">
            <a:extLst>
              <a:ext uri="{FF2B5EF4-FFF2-40B4-BE49-F238E27FC236}">
                <a16:creationId xmlns:a16="http://schemas.microsoft.com/office/drawing/2014/main" id="{0BF56CE2-ADEB-1E22-50FB-9F2AB3786483}"/>
              </a:ext>
            </a:extLst>
          </p:cNvPr>
          <p:cNvSpPr>
            <a:spLocks noGrp="1"/>
          </p:cNvSpPr>
          <p:nvPr>
            <p:ph type="body" sz="quarter" idx="21"/>
          </p:nvPr>
        </p:nvSpPr>
        <p:spPr/>
        <p:txBody>
          <a:bodyPr/>
          <a:lstStyle/>
          <a:p>
            <a:r>
              <a:rPr lang="en-US" dirty="0"/>
              <a:t>Pursue scalable customer service through sustainable strategies</a:t>
            </a:r>
          </a:p>
          <a:p>
            <a:r>
              <a:rPr lang="en-US" dirty="0"/>
              <a:t>Engage top-line web services with cutting-edge deliverables</a:t>
            </a:r>
          </a:p>
          <a:p>
            <a:endParaRPr lang="en-US" dirty="0"/>
          </a:p>
        </p:txBody>
      </p:sp>
      <p:sp>
        <p:nvSpPr>
          <p:cNvPr id="4" name="Text Placeholder 3">
            <a:extLst>
              <a:ext uri="{FF2B5EF4-FFF2-40B4-BE49-F238E27FC236}">
                <a16:creationId xmlns:a16="http://schemas.microsoft.com/office/drawing/2014/main" id="{03745CA7-A767-9133-8871-800B16D5D722}"/>
              </a:ext>
            </a:extLst>
          </p:cNvPr>
          <p:cNvSpPr>
            <a:spLocks noGrp="1"/>
          </p:cNvSpPr>
          <p:nvPr>
            <p:ph type="body" sz="quarter" idx="17"/>
          </p:nvPr>
        </p:nvSpPr>
        <p:spPr/>
        <p:txBody>
          <a:bodyPr/>
          <a:lstStyle/>
          <a:p>
            <a:r>
              <a:rPr lang="en-US" altLang="zh-CN" dirty="0"/>
              <a:t>SUPPLY</a:t>
            </a:r>
            <a:r>
              <a:rPr lang="zh-CN" altLang="en-US"/>
              <a:t> </a:t>
            </a:r>
            <a:r>
              <a:rPr lang="en-US" altLang="zh-CN" dirty="0"/>
              <a:t>CHAINS</a:t>
            </a:r>
            <a:endParaRPr lang="en-US" dirty="0"/>
          </a:p>
        </p:txBody>
      </p:sp>
      <p:pic>
        <p:nvPicPr>
          <p:cNvPr id="80" name="Picture Placeholder 79" descr="chain link icon">
            <a:extLst>
              <a:ext uri="{FF2B5EF4-FFF2-40B4-BE49-F238E27FC236}">
                <a16:creationId xmlns:a16="http://schemas.microsoft.com/office/drawing/2014/main" id="{FCC17566-BE36-5CE0-25C6-8AC132D1479D}"/>
              </a:ext>
            </a:extLst>
          </p:cNvPr>
          <p:cNvPicPr>
            <a:picLocks noGrp="1" noChangeAspect="1"/>
          </p:cNvPicPr>
          <p:nvPr>
            <p:ph type="pic" sz="quarter" idx="24"/>
          </p:nvPr>
        </p:nvPicPr>
        <p:blipFill rotWithShape="1">
          <a:blip r:embed="rId4"/>
          <a:srcRect t="85" b="85"/>
          <a:stretch/>
        </p:blipFill>
        <p:spPr/>
      </p:pic>
      <p:sp>
        <p:nvSpPr>
          <p:cNvPr id="8" name="Text Placeholder 7">
            <a:extLst>
              <a:ext uri="{FF2B5EF4-FFF2-40B4-BE49-F238E27FC236}">
                <a16:creationId xmlns:a16="http://schemas.microsoft.com/office/drawing/2014/main" id="{7063C991-877C-CD1D-A03D-547E04121FE0}"/>
              </a:ext>
            </a:extLst>
          </p:cNvPr>
          <p:cNvSpPr>
            <a:spLocks noGrp="1"/>
          </p:cNvSpPr>
          <p:nvPr>
            <p:ph type="body" sz="quarter" idx="22"/>
          </p:nvPr>
        </p:nvSpPr>
        <p:spPr/>
        <p:txBody>
          <a:bodyPr/>
          <a:lstStyle/>
          <a:p>
            <a:r>
              <a:rPr lang="en-US" dirty="0"/>
              <a:t>Cultivate one-to-one customer service with robust ideas</a:t>
            </a:r>
          </a:p>
          <a:p>
            <a:r>
              <a:rPr lang="en-US" dirty="0"/>
              <a:t>Maximize timely deliverables for real-time schemas</a:t>
            </a:r>
          </a:p>
          <a:p>
            <a:endParaRPr lang="en-US" dirty="0"/>
          </a:p>
          <a:p>
            <a:endParaRPr lang="en-US" dirty="0"/>
          </a:p>
        </p:txBody>
      </p:sp>
    </p:spTree>
    <p:extLst>
      <p:ext uri="{BB962C8B-B14F-4D97-AF65-F5344CB8AC3E}">
        <p14:creationId xmlns:p14="http://schemas.microsoft.com/office/powerpoint/2010/main" val="249904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p:txBody>
          <a:bodyPr/>
          <a:lstStyle/>
          <a:p>
            <a:r>
              <a:rPr lang="en-US" dirty="0"/>
              <a:t>SUMMARY </a:t>
            </a:r>
          </a:p>
        </p:txBody>
      </p:sp>
      <p:sp>
        <p:nvSpPr>
          <p:cNvPr id="4" name="Footer Placeholder 3">
            <a:extLst>
              <a:ext uri="{FF2B5EF4-FFF2-40B4-BE49-F238E27FC236}">
                <a16:creationId xmlns:a16="http://schemas.microsoft.com/office/drawing/2014/main" id="{D5BA2433-990B-A170-369A-3DF4A9B33BFA}"/>
              </a:ext>
            </a:extLst>
          </p:cNvPr>
          <p:cNvSpPr>
            <a:spLocks noGrp="1"/>
          </p:cNvSpPr>
          <p:nvPr>
            <p:ph type="ftr" sz="quarter" idx="1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17</a:t>
            </a:fld>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p:txBody>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a:p>
            <a:endParaRPr lang="en-US" dirty="0"/>
          </a:p>
        </p:txBody>
      </p:sp>
    </p:spTree>
    <p:extLst>
      <p:ext uri="{BB962C8B-B14F-4D97-AF65-F5344CB8AC3E}">
        <p14:creationId xmlns:p14="http://schemas.microsoft.com/office/powerpoint/2010/main" val="94818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B787DFD8-D262-D485-B1F2-817C5A0928C5}"/>
              </a:ext>
            </a:extLst>
          </p:cNvPr>
          <p:cNvSpPr>
            <a:spLocks noGrp="1"/>
          </p:cNvSpPr>
          <p:nvPr>
            <p:ph type="subTitle" idx="1"/>
          </p:nvPr>
        </p:nvSpPr>
        <p:spPr/>
        <p:txBody>
          <a:bodyPr/>
          <a:lstStyle/>
          <a:p>
            <a:r>
              <a:rPr lang="en-US" dirty="0"/>
              <a:t>Mirjam Nilsson​</a:t>
            </a:r>
          </a:p>
          <a:p>
            <a:r>
              <a:rPr lang="en-US" dirty="0"/>
              <a:t>mirjam@contoso.com</a:t>
            </a:r>
          </a:p>
          <a:p>
            <a:r>
              <a:rPr lang="en-US" dirty="0"/>
              <a:t>www.contoso.com</a:t>
            </a:r>
          </a:p>
        </p:txBody>
      </p:sp>
    </p:spTree>
    <p:extLst>
      <p:ext uri="{BB962C8B-B14F-4D97-AF65-F5344CB8AC3E}">
        <p14:creationId xmlns:p14="http://schemas.microsoft.com/office/powerpoint/2010/main" val="1003962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t>AGENDA</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p:txBody>
          <a:bodyPr/>
          <a:lstStyle/>
          <a:p>
            <a:r>
              <a:rPr lang="en-US" dirty="0"/>
              <a:t>Problem</a:t>
            </a:r>
          </a:p>
          <a:p>
            <a:r>
              <a:rPr lang="en-US" dirty="0"/>
              <a:t>Exploratory Data Analysis</a:t>
            </a:r>
          </a:p>
          <a:p>
            <a:r>
              <a:rPr lang="en-US" dirty="0"/>
              <a:t>Insights</a:t>
            </a:r>
          </a:p>
          <a:p>
            <a:r>
              <a:rPr lang="en-US" dirty="0"/>
              <a:t>Recommendations</a:t>
            </a:r>
          </a:p>
        </p:txBody>
      </p:sp>
    </p:spTree>
    <p:extLst>
      <p:ext uri="{BB962C8B-B14F-4D97-AF65-F5344CB8AC3E}">
        <p14:creationId xmlns:p14="http://schemas.microsoft.com/office/powerpoint/2010/main" val="333430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0921AD-4527-F0B9-1A89-2CA6BBAA10EB}"/>
              </a:ext>
            </a:extLst>
          </p:cNvPr>
          <p:cNvSpPr>
            <a:spLocks noGrp="1"/>
          </p:cNvSpPr>
          <p:nvPr>
            <p:ph type="title"/>
          </p:nvPr>
        </p:nvSpPr>
        <p:spPr/>
        <p:txBody>
          <a:bodyPr/>
          <a:lstStyle/>
          <a:p>
            <a:r>
              <a:rPr lang="en-SG" dirty="0"/>
              <a:t>Problem</a:t>
            </a:r>
          </a:p>
        </p:txBody>
      </p:sp>
      <p:sp>
        <p:nvSpPr>
          <p:cNvPr id="5" name="Content Placeholder 4">
            <a:extLst>
              <a:ext uri="{FF2B5EF4-FFF2-40B4-BE49-F238E27FC236}">
                <a16:creationId xmlns:a16="http://schemas.microsoft.com/office/drawing/2014/main" id="{72CD60F7-25A5-55CD-7D78-7C2383810875}"/>
              </a:ext>
            </a:extLst>
          </p:cNvPr>
          <p:cNvSpPr>
            <a:spLocks noGrp="1"/>
          </p:cNvSpPr>
          <p:nvPr>
            <p:ph sz="half" idx="1"/>
          </p:nvPr>
        </p:nvSpPr>
        <p:spPr>
          <a:xfrm>
            <a:off x="758952" y="2175256"/>
            <a:ext cx="10680192" cy="2834640"/>
          </a:xfrm>
        </p:spPr>
        <p:txBody>
          <a:bodyPr/>
          <a:lstStyle/>
          <a:p>
            <a:pPr marL="0" indent="0">
              <a:buNone/>
            </a:pPr>
            <a:r>
              <a:rPr lang="en-SG" b="1" dirty="0"/>
              <a:t>Which orders should be prioritised?</a:t>
            </a:r>
          </a:p>
          <a:p>
            <a:r>
              <a:rPr lang="en-SG" i="1" dirty="0"/>
              <a:t>Issue</a:t>
            </a:r>
            <a:r>
              <a:rPr lang="en-SG" dirty="0"/>
              <a:t>: High number of item complexity (557 different items)</a:t>
            </a:r>
          </a:p>
          <a:p>
            <a:r>
              <a:rPr lang="en-SG" i="1" dirty="0"/>
              <a:t>Tool</a:t>
            </a:r>
            <a:r>
              <a:rPr lang="en-SG" dirty="0"/>
              <a:t>: Pareto Analysis – according to total value ($) and number of items</a:t>
            </a:r>
          </a:p>
          <a:p>
            <a:pPr lvl="1"/>
            <a:endParaRPr lang="en-SG" dirty="0"/>
          </a:p>
        </p:txBody>
      </p:sp>
    </p:spTree>
    <p:extLst>
      <p:ext uri="{BB962C8B-B14F-4D97-AF65-F5344CB8AC3E}">
        <p14:creationId xmlns:p14="http://schemas.microsoft.com/office/powerpoint/2010/main" val="2529297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758952" y="843280"/>
            <a:ext cx="10671048" cy="916940"/>
          </a:xfrm>
        </p:spPr>
        <p:txBody>
          <a:bodyPr anchor="t">
            <a:normAutofit/>
          </a:bodyPr>
          <a:lstStyle/>
          <a:p>
            <a:r>
              <a:rPr lang="en-US" sz="2500" dirty="0"/>
              <a:t>Which items should we prioritize?</a:t>
            </a:r>
          </a:p>
        </p:txBody>
      </p:sp>
      <p:sp>
        <p:nvSpPr>
          <p:cNvPr id="14" name="Footer Placeholder 13">
            <a:extLst>
              <a:ext uri="{FF2B5EF4-FFF2-40B4-BE49-F238E27FC236}">
                <a16:creationId xmlns:a16="http://schemas.microsoft.com/office/drawing/2014/main" id="{03571BF2-FCCE-E7A0-736D-9168D2BBFF63}"/>
              </a:ext>
            </a:extLst>
          </p:cNvPr>
          <p:cNvSpPr>
            <a:spLocks noGrp="1"/>
          </p:cNvSpPr>
          <p:nvPr>
            <p:ph type="ftr" sz="quarter" idx="11"/>
          </p:nvPr>
        </p:nvSpPr>
        <p:spPr>
          <a:xfrm>
            <a:off x="621792" y="457200"/>
            <a:ext cx="3200400" cy="274320"/>
          </a:xfrm>
        </p:spPr>
        <p:txBody>
          <a:bodyPr anchor="ctr">
            <a:normAutofit/>
          </a:bodyPr>
          <a:lstStyle/>
          <a:p>
            <a:pPr>
              <a:spcAft>
                <a:spcPts val="600"/>
              </a:spcAft>
            </a:pPr>
            <a:r>
              <a:rPr lang="en-US" dirty="0"/>
              <a:t>Supply Chain Sustainability Analysis</a:t>
            </a:r>
          </a:p>
        </p:txBody>
      </p:sp>
      <p:pic>
        <p:nvPicPr>
          <p:cNvPr id="22" name="Picture 21">
            <a:extLst>
              <a:ext uri="{FF2B5EF4-FFF2-40B4-BE49-F238E27FC236}">
                <a16:creationId xmlns:a16="http://schemas.microsoft.com/office/drawing/2014/main" id="{10812CC7-4587-032F-CC23-4DA55D33D2CA}"/>
              </a:ext>
            </a:extLst>
          </p:cNvPr>
          <p:cNvPicPr>
            <a:picLocks noChangeAspect="1"/>
          </p:cNvPicPr>
          <p:nvPr/>
        </p:nvPicPr>
        <p:blipFill>
          <a:blip r:embed="rId2"/>
          <a:stretch>
            <a:fillRect/>
          </a:stretch>
        </p:blipFill>
        <p:spPr>
          <a:xfrm>
            <a:off x="1512145" y="1643273"/>
            <a:ext cx="9376123" cy="4655927"/>
          </a:xfrm>
          <a:prstGeom prst="rect">
            <a:avLst/>
          </a:prstGeom>
          <a:ln>
            <a:solidFill>
              <a:schemeClr val="accent6"/>
            </a:solidFill>
          </a:ln>
        </p:spPr>
      </p:pic>
      <p:sp>
        <p:nvSpPr>
          <p:cNvPr id="20" name="TextBox 19">
            <a:extLst>
              <a:ext uri="{FF2B5EF4-FFF2-40B4-BE49-F238E27FC236}">
                <a16:creationId xmlns:a16="http://schemas.microsoft.com/office/drawing/2014/main" id="{40FE5BB6-0F4E-DFB0-F653-1E188C9B8459}"/>
              </a:ext>
            </a:extLst>
          </p:cNvPr>
          <p:cNvSpPr txBox="1"/>
          <p:nvPr/>
        </p:nvSpPr>
        <p:spPr>
          <a:xfrm>
            <a:off x="2839435" y="2697480"/>
            <a:ext cx="5237765" cy="1754326"/>
          </a:xfrm>
          <a:prstGeom prst="rect">
            <a:avLst/>
          </a:prstGeom>
          <a:noFill/>
        </p:spPr>
        <p:txBody>
          <a:bodyPr wrap="square" rtlCol="0">
            <a:spAutoFit/>
          </a:bodyPr>
          <a:lstStyle/>
          <a:p>
            <a:r>
              <a:rPr lang="en-SG" b="1" dirty="0">
                <a:solidFill>
                  <a:schemeClr val="accent6"/>
                </a:solidFill>
              </a:rPr>
              <a:t>Across all months, Class A items represent </a:t>
            </a:r>
          </a:p>
          <a:p>
            <a:pPr marL="285750" indent="-285750">
              <a:buFont typeface="Arial" panose="020B0604020202020204" pitchFamily="34" charset="0"/>
              <a:buChar char="•"/>
            </a:pPr>
            <a:r>
              <a:rPr lang="en-SG" b="1" dirty="0">
                <a:solidFill>
                  <a:schemeClr val="accent6"/>
                </a:solidFill>
              </a:rPr>
              <a:t>79.4% of total value</a:t>
            </a:r>
          </a:p>
          <a:p>
            <a:pPr marL="285750" indent="-285750">
              <a:buFont typeface="Arial" panose="020B0604020202020204" pitchFamily="34" charset="0"/>
              <a:buChar char="•"/>
            </a:pPr>
            <a:r>
              <a:rPr lang="en-SG" b="1" dirty="0">
                <a:solidFill>
                  <a:schemeClr val="accent6"/>
                </a:solidFill>
              </a:rPr>
              <a:t>24 (top 5%) out of 557 items</a:t>
            </a:r>
          </a:p>
          <a:p>
            <a:pPr marL="285750" indent="-285750">
              <a:buFont typeface="Arial" panose="020B0604020202020204" pitchFamily="34" charset="0"/>
              <a:buChar char="•"/>
            </a:pPr>
            <a:r>
              <a:rPr lang="en-SG" b="1" dirty="0">
                <a:solidFill>
                  <a:schemeClr val="accent6"/>
                </a:solidFill>
              </a:rPr>
              <a:t>*However, our analysis would need to be validated with month-to-month breakdown due to seasonality trends</a:t>
            </a:r>
          </a:p>
        </p:txBody>
      </p:sp>
      <p:sp>
        <p:nvSpPr>
          <p:cNvPr id="23" name="Right Bracket 22">
            <a:extLst>
              <a:ext uri="{FF2B5EF4-FFF2-40B4-BE49-F238E27FC236}">
                <a16:creationId xmlns:a16="http://schemas.microsoft.com/office/drawing/2014/main" id="{7DB2E969-9860-3484-A882-8E39D316D2B1}"/>
              </a:ext>
            </a:extLst>
          </p:cNvPr>
          <p:cNvSpPr/>
          <p:nvPr/>
        </p:nvSpPr>
        <p:spPr>
          <a:xfrm>
            <a:off x="2560320" y="1859280"/>
            <a:ext cx="81280" cy="4328160"/>
          </a:xfrm>
          <a:prstGeom prst="rightBracket">
            <a:avLst/>
          </a:prstGeom>
          <a:ln w="190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Tree>
    <p:extLst>
      <p:ext uri="{BB962C8B-B14F-4D97-AF65-F5344CB8AC3E}">
        <p14:creationId xmlns:p14="http://schemas.microsoft.com/office/powerpoint/2010/main" val="538225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p:txBody>
          <a:bodyPr/>
          <a:lstStyle/>
          <a:p>
            <a:r>
              <a:rPr lang="en-US" dirty="0"/>
              <a:t>PRESENTATION TITLE</a:t>
            </a:r>
            <a:br>
              <a:rPr lang="en-US" dirty="0"/>
            </a:br>
            <a:endParaRPr lang="en-US" dirty="0"/>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p:txBody>
          <a:bodyPr/>
          <a:lstStyle/>
          <a:p>
            <a:r>
              <a:rPr lang="en-US" dirty="0"/>
              <a:t>Mirjam Nilsson​</a:t>
            </a:r>
          </a:p>
          <a:p>
            <a:endParaRPr lang="en-US" dirty="0"/>
          </a:p>
        </p:txBody>
      </p:sp>
    </p:spTree>
    <p:extLst>
      <p:ext uri="{BB962C8B-B14F-4D97-AF65-F5344CB8AC3E}">
        <p14:creationId xmlns:p14="http://schemas.microsoft.com/office/powerpoint/2010/main" val="3468765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t>AGENDA</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p:txBody>
          <a:bodyPr/>
          <a:lstStyle/>
          <a:p>
            <a:r>
              <a:rPr lang="en-US" dirty="0"/>
              <a:t>Introduction​</a:t>
            </a:r>
          </a:p>
          <a:p>
            <a:r>
              <a:rPr lang="en-US" dirty="0"/>
              <a:t>Primary goals</a:t>
            </a:r>
          </a:p>
          <a:p>
            <a:r>
              <a:rPr lang="en-US" dirty="0"/>
              <a:t>​Areas of growth</a:t>
            </a:r>
          </a:p>
          <a:p>
            <a:r>
              <a:rPr lang="en-US" dirty="0"/>
              <a:t>Timeline</a:t>
            </a:r>
          </a:p>
          <a:p>
            <a:r>
              <a:rPr lang="en-US" dirty="0"/>
              <a:t>​Summary​</a:t>
            </a:r>
          </a:p>
          <a:p>
            <a:endParaRPr lang="en-US" dirty="0"/>
          </a:p>
        </p:txBody>
      </p:sp>
    </p:spTree>
    <p:extLst>
      <p:ext uri="{BB962C8B-B14F-4D97-AF65-F5344CB8AC3E}">
        <p14:creationId xmlns:p14="http://schemas.microsoft.com/office/powerpoint/2010/main" val="3855531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p:txBody>
          <a:bodyPr/>
          <a:lstStyle/>
          <a:p>
            <a:r>
              <a:rPr lang="en-US" dirty="0"/>
              <a:t>At Contoso, we empower organizations to foster collaborative thinking to further drive workplace innovation. By closing the loop and leveraging agile frameworks, we help business grow organically and foster a consumer-first mindset.</a:t>
            </a:r>
          </a:p>
          <a:p>
            <a:endParaRPr lang="en-US" dirty="0"/>
          </a:p>
        </p:txBody>
      </p:sp>
      <p:sp>
        <p:nvSpPr>
          <p:cNvPr id="14" name="Footer Placeholder 13">
            <a:extLst>
              <a:ext uri="{FF2B5EF4-FFF2-40B4-BE49-F238E27FC236}">
                <a16:creationId xmlns:a16="http://schemas.microsoft.com/office/drawing/2014/main" id="{03571BF2-FCCE-E7A0-736D-9168D2BBFF63}"/>
              </a:ext>
            </a:extLst>
          </p:cNvPr>
          <p:cNvSpPr>
            <a:spLocks noGrp="1"/>
          </p:cNvSpPr>
          <p:nvPr>
            <p:ph type="ftr" sz="quarter" idx="11"/>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7</a:t>
            </a:fld>
            <a:endParaRPr lang="en-US" dirty="0"/>
          </a:p>
        </p:txBody>
      </p:sp>
    </p:spTree>
    <p:extLst>
      <p:ext uri="{BB962C8B-B14F-4D97-AF65-F5344CB8AC3E}">
        <p14:creationId xmlns:p14="http://schemas.microsoft.com/office/powerpoint/2010/main" val="979622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cs typeface="Arial Black" panose="020B0604020202020204" pitchFamily="34" charset="0"/>
              </a:rPr>
              <a:t>PRIMARY GOALS</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p:txBody>
          <a:bodyPr/>
          <a:lstStyle/>
          <a:p>
            <a:pPr algn="ctr"/>
            <a:r>
              <a:rPr lang="en-US" sz="2400" dirty="0">
                <a:solidFill>
                  <a:schemeClr val="accent6"/>
                </a:solidFill>
                <a:latin typeface="Sabon Next LT" panose="02000500000000000000" pitchFamily="2" charset="0"/>
                <a:cs typeface="Sabon Next LT" panose="02000500000000000000" pitchFamily="2" charset="0"/>
              </a:rPr>
              <a:t>Annual revenue growth</a:t>
            </a:r>
          </a:p>
        </p:txBody>
      </p:sp>
    </p:spTree>
    <p:extLst>
      <p:ext uri="{BB962C8B-B14F-4D97-AF65-F5344CB8AC3E}">
        <p14:creationId xmlns:p14="http://schemas.microsoft.com/office/powerpoint/2010/main" val="2952923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p:txBody>
          <a:bodyPr/>
          <a:lstStyle/>
          <a:p>
            <a:r>
              <a:rPr lang="en-US" altLang="zh-CN" sz="4400" b="1" dirty="0">
                <a:solidFill>
                  <a:schemeClr val="accent6"/>
                </a:solidFill>
                <a:latin typeface="Arial Black" panose="020B0604020202020204" pitchFamily="34" charset="0"/>
                <a:cs typeface="Arial Black" panose="020B0604020202020204" pitchFamily="34" charset="0"/>
              </a:rPr>
              <a:t>AREAS</a:t>
            </a:r>
            <a:r>
              <a:rPr lang="zh-CN" altLang="en-US" sz="4400" b="1">
                <a:solidFill>
                  <a:schemeClr val="accent6"/>
                </a:solidFill>
                <a:latin typeface="Arial Black" panose="020B0604020202020204" pitchFamily="34" charset="0"/>
                <a:cs typeface="Arial Black" panose="020B0604020202020204" pitchFamily="34" charset="0"/>
              </a:rPr>
              <a:t> </a:t>
            </a:r>
            <a:r>
              <a:rPr lang="en-US" altLang="zh-CN" sz="4400" b="1" dirty="0">
                <a:solidFill>
                  <a:schemeClr val="accent6"/>
                </a:solidFill>
                <a:latin typeface="Arial Black" panose="020B0604020202020204" pitchFamily="34" charset="0"/>
                <a:cs typeface="Arial Black" panose="020B0604020202020204" pitchFamily="34" charset="0"/>
              </a:rPr>
              <a:t>OF</a:t>
            </a:r>
            <a:r>
              <a:rPr lang="zh-CN" altLang="en-US" sz="4400" b="1">
                <a:solidFill>
                  <a:schemeClr val="accent6"/>
                </a:solidFill>
                <a:latin typeface="Arial Black" panose="020B0604020202020204" pitchFamily="34" charset="0"/>
                <a:cs typeface="Arial Black" panose="020B0604020202020204" pitchFamily="34" charset="0"/>
              </a:rPr>
              <a:t> </a:t>
            </a:r>
            <a:r>
              <a:rPr lang="en-US" altLang="zh-CN" sz="4400" b="1" dirty="0">
                <a:solidFill>
                  <a:schemeClr val="accent6"/>
                </a:solidFill>
                <a:latin typeface="Arial Black" panose="020B0604020202020204" pitchFamily="34" charset="0"/>
                <a:cs typeface="Arial Black" panose="020B0604020202020204" pitchFamily="34" charset="0"/>
              </a:rPr>
              <a:t>GROWTH</a:t>
            </a:r>
            <a:endParaRPr lang="en-US" sz="4400" b="1" dirty="0">
              <a:solidFill>
                <a:schemeClr val="accent6"/>
              </a:solidFill>
              <a:latin typeface="Arial Black" panose="020B0604020202020204" pitchFamily="34" charset="0"/>
              <a:cs typeface="Arial Black" panose="020B0604020202020204" pitchFamily="34" charset="0"/>
            </a:endParaRPr>
          </a:p>
        </p:txBody>
      </p:sp>
      <p:graphicFrame>
        <p:nvGraphicFramePr>
          <p:cNvPr id="6" name="Table 4">
            <a:extLst>
              <a:ext uri="{FF2B5EF4-FFF2-40B4-BE49-F238E27FC236}">
                <a16:creationId xmlns:a16="http://schemas.microsoft.com/office/drawing/2014/main" id="{705AB9BF-07E9-9DED-DB8B-F644759C8FDC}"/>
              </a:ext>
            </a:extLst>
          </p:cNvPr>
          <p:cNvGraphicFramePr>
            <a:graphicFrameLocks noGrp="1"/>
          </p:cNvGraphicFramePr>
          <p:nvPr>
            <p:ph sz="half" idx="1"/>
            <p:extLst>
              <p:ext uri="{D42A27DB-BD31-4B8C-83A1-F6EECF244321}">
                <p14:modId xmlns:p14="http://schemas.microsoft.com/office/powerpoint/2010/main" val="3690182348"/>
              </p:ext>
            </p:extLst>
          </p:nvPr>
        </p:nvGraphicFramePr>
        <p:xfrm>
          <a:off x="755650" y="2825750"/>
          <a:ext cx="10680700" cy="2837333"/>
        </p:xfrm>
        <a:graphic>
          <a:graphicData uri="http://schemas.openxmlformats.org/drawingml/2006/table">
            <a:tbl>
              <a:tblPr firstRow="1" bandRow="1">
                <a:tableStyleId>{5C22544A-7EE6-4342-B048-85BDC9FD1C3A}</a:tableStyleId>
              </a:tblPr>
              <a:tblGrid>
                <a:gridCol w="2136140">
                  <a:extLst>
                    <a:ext uri="{9D8B030D-6E8A-4147-A177-3AD203B41FA5}">
                      <a16:colId xmlns:a16="http://schemas.microsoft.com/office/drawing/2014/main" val="1689330750"/>
                    </a:ext>
                  </a:extLst>
                </a:gridCol>
                <a:gridCol w="2136140">
                  <a:extLst>
                    <a:ext uri="{9D8B030D-6E8A-4147-A177-3AD203B41FA5}">
                      <a16:colId xmlns:a16="http://schemas.microsoft.com/office/drawing/2014/main" val="2660631934"/>
                    </a:ext>
                  </a:extLst>
                </a:gridCol>
                <a:gridCol w="2136140">
                  <a:extLst>
                    <a:ext uri="{9D8B030D-6E8A-4147-A177-3AD203B41FA5}">
                      <a16:colId xmlns:a16="http://schemas.microsoft.com/office/drawing/2014/main" val="3909717689"/>
                    </a:ext>
                  </a:extLst>
                </a:gridCol>
                <a:gridCol w="2136140">
                  <a:extLst>
                    <a:ext uri="{9D8B030D-6E8A-4147-A177-3AD203B41FA5}">
                      <a16:colId xmlns:a16="http://schemas.microsoft.com/office/drawing/2014/main" val="1603189107"/>
                    </a:ext>
                  </a:extLst>
                </a:gridCol>
                <a:gridCol w="2136140">
                  <a:extLst>
                    <a:ext uri="{9D8B030D-6E8A-4147-A177-3AD203B41FA5}">
                      <a16:colId xmlns:a16="http://schemas.microsoft.com/office/drawing/2014/main" val="2755691855"/>
                    </a:ext>
                  </a:extLst>
                </a:gridCol>
              </a:tblGrid>
              <a:tr h="652257">
                <a:tc>
                  <a:txBody>
                    <a:bodyPr/>
                    <a:lstStyle/>
                    <a:p>
                      <a:pPr algn="ctr"/>
                      <a:endParaRPr lang="en-US" sz="1900" dirty="0">
                        <a:latin typeface="Sabon Next LT" panose="02000500000000000000" pitchFamily="2" charset="0"/>
                        <a:cs typeface="Sabon Next LT" panose="02000500000000000000" pitchFamily="2" charset="0"/>
                      </a:endParaRPr>
                    </a:p>
                  </a:txBody>
                  <a:tcPr marL="96897" marR="96897" marT="48449" marB="48449" anchor="ctr">
                    <a:solidFill>
                      <a:schemeClr val="accent2"/>
                    </a:solidFill>
                  </a:tcPr>
                </a:tc>
                <a:tc>
                  <a:txBody>
                    <a:bodyPr/>
                    <a:lstStyle/>
                    <a:p>
                      <a:pPr algn="ctr"/>
                      <a:r>
                        <a:rPr lang="en-US" sz="1900" b="0" kern="1200" dirty="0">
                          <a:solidFill>
                            <a:schemeClr val="bg1">
                              <a:alpha val="99000"/>
                            </a:schemeClr>
                          </a:solidFill>
                          <a:latin typeface="Sabon Next LT" panose="02000500000000000000" pitchFamily="2" charset="0"/>
                          <a:ea typeface="+mn-ea"/>
                          <a:cs typeface="Sabon Next LT" panose="02000500000000000000" pitchFamily="2" charset="0"/>
                        </a:rPr>
                        <a:t>B2B</a:t>
                      </a:r>
                    </a:p>
                  </a:txBody>
                  <a:tcPr marL="96897" marR="96897" marT="48449" marB="48449" anchor="ctr">
                    <a:solidFill>
                      <a:srgbClr val="DF8C8C"/>
                    </a:solidFill>
                  </a:tcPr>
                </a:tc>
                <a:tc>
                  <a:txBody>
                    <a:bodyPr/>
                    <a:lstStyle/>
                    <a:p>
                      <a:pPr algn="ctr"/>
                      <a:r>
                        <a:rPr lang="en-US" sz="1900" b="0" kern="1200" dirty="0">
                          <a:solidFill>
                            <a:schemeClr val="bg1">
                              <a:alpha val="99000"/>
                            </a:schemeClr>
                          </a:solidFill>
                          <a:latin typeface="Sabon Next LT" panose="02000500000000000000" pitchFamily="2" charset="0"/>
                          <a:ea typeface="+mn-ea"/>
                          <a:cs typeface="Sabon Next LT" panose="02000500000000000000" pitchFamily="2" charset="0"/>
                        </a:rPr>
                        <a:t>Supply chain</a:t>
                      </a:r>
                    </a:p>
                  </a:txBody>
                  <a:tcPr marL="96897" marR="96897" marT="48449" marB="48449" anchor="ctr">
                    <a:solidFill>
                      <a:srgbClr val="DF8C8C"/>
                    </a:solidFill>
                  </a:tcPr>
                </a:tc>
                <a:tc>
                  <a:txBody>
                    <a:bodyPr/>
                    <a:lstStyle/>
                    <a:p>
                      <a:pPr algn="ctr"/>
                      <a:r>
                        <a:rPr lang="en-US" sz="1900" b="0" dirty="0">
                          <a:solidFill>
                            <a:schemeClr val="bg1">
                              <a:alpha val="99000"/>
                            </a:schemeClr>
                          </a:solidFill>
                          <a:latin typeface="Sabon Next LT" panose="02000500000000000000" pitchFamily="2" charset="0"/>
                          <a:cs typeface="Sabon Next LT" panose="02000500000000000000" pitchFamily="2" charset="0"/>
                        </a:rPr>
                        <a:t>ROI</a:t>
                      </a:r>
                    </a:p>
                  </a:txBody>
                  <a:tcPr marL="96897" marR="96897" marT="48449" marB="48449" anchor="ctr">
                    <a:solidFill>
                      <a:srgbClr val="DF8C8C"/>
                    </a:solidFill>
                  </a:tcPr>
                </a:tc>
                <a:tc>
                  <a:txBody>
                    <a:bodyPr/>
                    <a:lstStyle/>
                    <a:p>
                      <a:pPr algn="ctr"/>
                      <a:r>
                        <a:rPr lang="en-US" sz="1900" b="0" dirty="0">
                          <a:solidFill>
                            <a:schemeClr val="bg1">
                              <a:alpha val="99000"/>
                            </a:schemeClr>
                          </a:solidFill>
                          <a:latin typeface="Sabon Next LT" panose="02000500000000000000" pitchFamily="2" charset="0"/>
                          <a:cs typeface="Sabon Next LT" panose="02000500000000000000" pitchFamily="2" charset="0"/>
                        </a:rPr>
                        <a:t>E-commerce</a:t>
                      </a:r>
                    </a:p>
                  </a:txBody>
                  <a:tcPr marL="96897" marR="96897" marT="48449" marB="48449" anchor="ctr">
                    <a:solidFill>
                      <a:srgbClr val="DF8C8C"/>
                    </a:solidFill>
                  </a:tcPr>
                </a:tc>
                <a:extLst>
                  <a:ext uri="{0D108BD9-81ED-4DB2-BD59-A6C34878D82A}">
                    <a16:rowId xmlns:a16="http://schemas.microsoft.com/office/drawing/2014/main" val="479928716"/>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Q1</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4.5</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2.3</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1.7</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5.0</a:t>
                      </a:r>
                    </a:p>
                  </a:txBody>
                  <a:tcPr marL="96897" marR="96897" marT="48449" marB="48449" anchor="ctr">
                    <a:solidFill>
                      <a:schemeClr val="accent2">
                        <a:lumMod val="40000"/>
                        <a:lumOff val="60000"/>
                      </a:schemeClr>
                    </a:solidFill>
                  </a:tcPr>
                </a:tc>
                <a:extLst>
                  <a:ext uri="{0D108BD9-81ED-4DB2-BD59-A6C34878D82A}">
                    <a16:rowId xmlns:a16="http://schemas.microsoft.com/office/drawing/2014/main" val="1760208656"/>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Q2</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3.2</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5.1</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4.4</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3.0</a:t>
                      </a:r>
                    </a:p>
                  </a:txBody>
                  <a:tcPr marL="96897" marR="96897" marT="48449" marB="48449" anchor="ctr">
                    <a:solidFill>
                      <a:schemeClr val="accent2">
                        <a:lumMod val="20000"/>
                        <a:lumOff val="80000"/>
                      </a:schemeClr>
                    </a:solidFill>
                  </a:tcPr>
                </a:tc>
                <a:extLst>
                  <a:ext uri="{0D108BD9-81ED-4DB2-BD59-A6C34878D82A}">
                    <a16:rowId xmlns:a16="http://schemas.microsoft.com/office/drawing/2014/main" val="3634243071"/>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Q3</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2.1</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1.7</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2.5</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2.8</a:t>
                      </a:r>
                    </a:p>
                  </a:txBody>
                  <a:tcPr marL="96897" marR="96897" marT="48449" marB="48449" anchor="ctr">
                    <a:solidFill>
                      <a:schemeClr val="accent2">
                        <a:lumMod val="40000"/>
                        <a:lumOff val="60000"/>
                      </a:schemeClr>
                    </a:solidFill>
                  </a:tcPr>
                </a:tc>
                <a:extLst>
                  <a:ext uri="{0D108BD9-81ED-4DB2-BD59-A6C34878D82A}">
                    <a16:rowId xmlns:a16="http://schemas.microsoft.com/office/drawing/2014/main" val="415808797"/>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Q4</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4.5</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2.2</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1.7</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7.0</a:t>
                      </a:r>
                    </a:p>
                  </a:txBody>
                  <a:tcPr marL="96897" marR="96897" marT="48449" marB="48449" anchor="ctr">
                    <a:solidFill>
                      <a:schemeClr val="accent2">
                        <a:lumMod val="20000"/>
                        <a:lumOff val="80000"/>
                      </a:schemeClr>
                    </a:solidFill>
                  </a:tcPr>
                </a:tc>
                <a:extLst>
                  <a:ext uri="{0D108BD9-81ED-4DB2-BD59-A6C34878D82A}">
                    <a16:rowId xmlns:a16="http://schemas.microsoft.com/office/drawing/2014/main" val="380950325"/>
                  </a:ext>
                </a:extLst>
              </a:tr>
            </a:tbl>
          </a:graphicData>
        </a:graphic>
      </p:graphicFrame>
      <p:sp>
        <p:nvSpPr>
          <p:cNvPr id="7" name="Footer Placeholder 6">
            <a:extLst>
              <a:ext uri="{FF2B5EF4-FFF2-40B4-BE49-F238E27FC236}">
                <a16:creationId xmlns:a16="http://schemas.microsoft.com/office/drawing/2014/main" id="{3A122237-B06F-5E42-B051-D7859FC21D7D}"/>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9</a:t>
            </a:fld>
            <a:endParaRPr lang="en-US" dirty="0"/>
          </a:p>
        </p:txBody>
      </p:sp>
    </p:spTree>
    <p:extLst>
      <p:ext uri="{BB962C8B-B14F-4D97-AF65-F5344CB8AC3E}">
        <p14:creationId xmlns:p14="http://schemas.microsoft.com/office/powerpoint/2010/main" val="2886474736"/>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 id="{8E8E6382-84E0-47AA-A2A2-8ED603AAB26E}" vid="{692203AD-8BB8-47BB-AF1A-2D7F125D9E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060146-7700-4F6C-986B-89E3839BD4ED}">
  <ds:schemaRefs>
    <ds:schemaRef ds:uri="http://schemas.microsoft.com/sharepoint/v3/contenttype/forms"/>
  </ds:schemaRefs>
</ds:datastoreItem>
</file>

<file path=customXml/itemProps2.xml><?xml version="1.0" encoding="utf-8"?>
<ds:datastoreItem xmlns:ds="http://schemas.openxmlformats.org/officeDocument/2006/customXml" ds:itemID="{D235FEF8-1733-4347-95CE-3BB62B2B8D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8FC98CF-E78A-425D-90FD-55D1C468A3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{0BE48B3B-1440-486B-ABF8-989681F758FE}tf78438558_win32</Template>
  <TotalTime>26</TotalTime>
  <Words>528</Words>
  <Application>Microsoft Office PowerPoint</Application>
  <PresentationFormat>Widescreen</PresentationFormat>
  <Paragraphs>149</Paragraphs>
  <Slides>18</Slides>
  <Notes>0</Notes>
  <HiddenSlides>14</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Arial Black</vt:lpstr>
      <vt:lpstr>Sabon Next LT</vt:lpstr>
      <vt:lpstr>Office Theme</vt:lpstr>
      <vt:lpstr>Supply chain sustainability analysis</vt:lpstr>
      <vt:lpstr>AGENDA</vt:lpstr>
      <vt:lpstr>Problem</vt:lpstr>
      <vt:lpstr>Which items should we prioritize?</vt:lpstr>
      <vt:lpstr>PRESENTATION TITLE </vt:lpstr>
      <vt:lpstr>AGENDA</vt:lpstr>
      <vt:lpstr>Introduction</vt:lpstr>
      <vt:lpstr>PRIMARY GOALS</vt:lpstr>
      <vt:lpstr>AREAS OF GROWTH</vt:lpstr>
      <vt:lpstr>BUSINESS OPPORTUNITIES ARE LIKE BUSES. THERE'S ALWAYS ANOTHER ONE COMING.</vt:lpstr>
      <vt:lpstr>MEET OUR TEAM</vt:lpstr>
      <vt:lpstr>MEET OUR Extended TEAM</vt:lpstr>
      <vt:lpstr>PLAN FOR PRODUCT LAUNCH </vt:lpstr>
      <vt:lpstr>TIMELINE</vt:lpstr>
      <vt:lpstr>AREAS OF FOCUS </vt:lpstr>
      <vt:lpstr>HOW WE GET THERE</vt:lpstr>
      <vt:lpstr>SUMMARY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Supply chain sustainability analysis</dc:title>
  <dc:subject/>
  <dc:creator>#IAN CEDRIC IO#</dc:creator>
  <cp:lastModifiedBy>#IAN CEDRIC IO#</cp:lastModifiedBy>
  <cp:revision>5</cp:revision>
  <dcterms:created xsi:type="dcterms:W3CDTF">2024-02-14T07:54:55Z</dcterms:created>
  <dcterms:modified xsi:type="dcterms:W3CDTF">2024-02-14T08:21:17Z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